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</p:sldMasterIdLst>
  <p:notesMasterIdLst>
    <p:notesMasterId r:id="rId47"/>
  </p:notesMasterIdLst>
  <p:handoutMasterIdLst>
    <p:handoutMasterId r:id="rId48"/>
  </p:handoutMasterIdLst>
  <p:sldIdLst>
    <p:sldId id="560" r:id="rId2"/>
    <p:sldId id="561" r:id="rId3"/>
    <p:sldId id="562" r:id="rId4"/>
    <p:sldId id="563" r:id="rId5"/>
    <p:sldId id="564" r:id="rId6"/>
    <p:sldId id="565" r:id="rId7"/>
    <p:sldId id="566" r:id="rId8"/>
    <p:sldId id="567" r:id="rId9"/>
    <p:sldId id="568" r:id="rId10"/>
    <p:sldId id="569" r:id="rId11"/>
    <p:sldId id="570" r:id="rId12"/>
    <p:sldId id="571" r:id="rId13"/>
    <p:sldId id="572" r:id="rId14"/>
    <p:sldId id="573" r:id="rId15"/>
    <p:sldId id="574" r:id="rId16"/>
    <p:sldId id="575" r:id="rId17"/>
    <p:sldId id="576" r:id="rId18"/>
    <p:sldId id="577" r:id="rId19"/>
    <p:sldId id="578" r:id="rId20"/>
    <p:sldId id="596" r:id="rId21"/>
    <p:sldId id="597" r:id="rId22"/>
    <p:sldId id="598" r:id="rId23"/>
    <p:sldId id="599" r:id="rId24"/>
    <p:sldId id="600" r:id="rId25"/>
    <p:sldId id="601" r:id="rId26"/>
    <p:sldId id="602" r:id="rId27"/>
    <p:sldId id="603" r:id="rId28"/>
    <p:sldId id="604" r:id="rId29"/>
    <p:sldId id="605" r:id="rId30"/>
    <p:sldId id="606" r:id="rId31"/>
    <p:sldId id="607" r:id="rId32"/>
    <p:sldId id="608" r:id="rId33"/>
    <p:sldId id="609" r:id="rId34"/>
    <p:sldId id="610" r:id="rId35"/>
    <p:sldId id="611" r:id="rId36"/>
    <p:sldId id="612" r:id="rId37"/>
    <p:sldId id="613" r:id="rId38"/>
    <p:sldId id="614" r:id="rId39"/>
    <p:sldId id="615" r:id="rId40"/>
    <p:sldId id="616" r:id="rId41"/>
    <p:sldId id="617" r:id="rId42"/>
    <p:sldId id="618" r:id="rId43"/>
    <p:sldId id="619" r:id="rId44"/>
    <p:sldId id="620" r:id="rId45"/>
    <p:sldId id="621" r:id="rId46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  <a:srgbClr val="FF9900"/>
    <a:srgbClr val="CC3300"/>
    <a:srgbClr val="9999FF"/>
    <a:srgbClr val="808080"/>
    <a:srgbClr val="869406"/>
    <a:srgbClr val="666699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44" autoAdjust="0"/>
    <p:restoredTop sz="94713" autoAdjust="0"/>
  </p:normalViewPr>
  <p:slideViewPr>
    <p:cSldViewPr snapToObjects="1">
      <p:cViewPr varScale="1">
        <p:scale>
          <a:sx n="153" d="100"/>
          <a:sy n="153" d="100"/>
        </p:scale>
        <p:origin x="1926" y="150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1186"/>
    </p:cViewPr>
  </p:sorterViewPr>
  <p:notesViewPr>
    <p:cSldViewPr snapToObjects="1">
      <p:cViewPr varScale="1">
        <p:scale>
          <a:sx n="87" d="100"/>
          <a:sy n="87" d="100"/>
        </p:scale>
        <p:origin x="-1914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6" rIns="96631" bIns="48316" numCol="1" anchor="t" anchorCtr="0" compatLnSpc="1">
            <a:prstTxWarp prst="textNoShape">
              <a:avLst/>
            </a:prstTxWarp>
          </a:bodyPr>
          <a:lstStyle>
            <a:lvl1pPr defTabSz="966621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6" rIns="96631" bIns="48316" numCol="1" anchor="t" anchorCtr="0" compatLnSpc="1">
            <a:prstTxWarp prst="textNoShape">
              <a:avLst/>
            </a:prstTxWarp>
          </a:bodyPr>
          <a:lstStyle>
            <a:lvl1pPr algn="r" defTabSz="966621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6865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6" rIns="96631" bIns="48316" numCol="1" anchor="b" anchorCtr="0" compatLnSpc="1">
            <a:prstTxWarp prst="textNoShape">
              <a:avLst/>
            </a:prstTxWarp>
          </a:bodyPr>
          <a:lstStyle>
            <a:lvl1pPr defTabSz="966621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0188"/>
            <a:ext cx="316865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6" rIns="96631" bIns="48316" numCol="1" anchor="b" anchorCtr="0" compatLnSpc="1">
            <a:prstTxWarp prst="textNoShape">
              <a:avLst/>
            </a:prstTxWarp>
          </a:bodyPr>
          <a:lstStyle>
            <a:lvl1pPr algn="r" defTabSz="966621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C8D74864-EB05-49AA-BA59-F6F5B3173B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88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6" rIns="96631" bIns="48316" numCol="1" anchor="t" anchorCtr="0" compatLnSpc="1">
            <a:prstTxWarp prst="textNoShape">
              <a:avLst/>
            </a:prstTxWarp>
          </a:bodyPr>
          <a:lstStyle>
            <a:lvl1pPr defTabSz="966621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6" rIns="96631" bIns="48316" numCol="1" anchor="t" anchorCtr="0" compatLnSpc="1">
            <a:prstTxWarp prst="textNoShape">
              <a:avLst/>
            </a:prstTxWarp>
          </a:bodyPr>
          <a:lstStyle>
            <a:lvl1pPr algn="r" defTabSz="966621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0475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59300"/>
            <a:ext cx="5362575" cy="432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6" rIns="96631" bIns="483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6865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6" rIns="96631" bIns="48316" numCol="1" anchor="b" anchorCtr="0" compatLnSpc="1">
            <a:prstTxWarp prst="textNoShape">
              <a:avLst/>
            </a:prstTxWarp>
          </a:bodyPr>
          <a:lstStyle>
            <a:lvl1pPr defTabSz="966621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20188"/>
            <a:ext cx="316865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6" rIns="96631" bIns="48316" numCol="1" anchor="b" anchorCtr="0" compatLnSpc="1">
            <a:prstTxWarp prst="textNoShape">
              <a:avLst/>
            </a:prstTxWarp>
          </a:bodyPr>
          <a:lstStyle>
            <a:lvl1pPr algn="r" defTabSz="966621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B35E1360-550A-4529-B4D2-5DC013EF65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36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5510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3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65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4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</p:spPr>
        <p:txBody>
          <a:bodyPr/>
          <a:lstStyle/>
          <a:p>
            <a:r>
              <a:rPr lang="en-US"/>
              <a:t>CS267 Lecture 2</a:t>
            </a:r>
          </a:p>
        </p:txBody>
      </p:sp>
      <p:sp>
        <p:nvSpPr>
          <p:cNvPr id="39939" name="Rectangle 5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</p:spPr>
        <p:txBody>
          <a:bodyPr/>
          <a:lstStyle/>
          <a:p>
            <a:fld id="{3D32ECAB-99F5-4A20-9EAE-A75CD0DC9258}" type="slidenum">
              <a:rPr lang="en-US"/>
              <a:pPr/>
              <a:t>19</a:t>
            </a:fld>
            <a:endParaRPr lang="en-US"/>
          </a:p>
        </p:txBody>
      </p:sp>
      <p:sp>
        <p:nvSpPr>
          <p:cNvPr id="399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61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65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9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59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14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26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7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76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6861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55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33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0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31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753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32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6420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205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91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11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6707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1850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0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97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40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15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93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26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5" name="Group 1027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1028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16" name="Group 1029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1030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" name="Line 1031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" name="Line 1032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" name="Line 1033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" name="Line 1034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" name="Line 1035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" name="Line 1036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" name="Line 1037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6" name="Line 1038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7" name="Line 1039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" name="Line 1040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9" name="Line 1041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0" name="Line 1042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1" name="Line 1043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2" name="Line 1044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3" name="Line 1045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4" name="Line 1046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5" name="Line 1047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6" name="Line 1048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7" name="Line 1049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8" name="Line 1050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9" name="Line 1051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0" name="Line 1052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1" name="Line 1053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2" name="Line 1054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3" name="Line 1055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4" name="Line 1056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5" name="Line 1057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6" name="Line 1058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7" name="Line 1059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8" name="Line 1060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9" name="Line 1061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0" name="Line 1062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1" name="Line 1063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2" name="Line 1064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3" name="Line 1065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4" name="Line 1066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5" name="Line 1067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6" name="Line 1068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7" name="Line 1069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8" name="Line 1070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9" name="Line 1071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0" name="Line 1072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1" name="Line 1073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2" name="Line 1074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3" name="Line 1075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4" name="Line 1076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5" name="Line 1077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6" name="Line 1078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7" name="Line 1079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8" name="Line 1080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sp>
            <p:nvSpPr>
              <p:cNvPr id="17" name="Line 1081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6" name="Group 1082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1083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Line 1084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" name="Line 1085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Arc 1086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7" name="Group 1087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1088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" name="Line 1089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" name="Arc 1090"/>
              <p:cNvSpPr>
                <a:spLocks/>
              </p:cNvSpPr>
              <p:nvPr/>
            </p:nvSpPr>
            <p:spPr bwMode="ltGray">
              <a:xfrm rot="5400000">
                <a:off x="5097" y="3347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1069123" name="Rectangle 1091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69124" name="Rectangle 1092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69" name="Rectangle 1093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0" name="Rectangle 1094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" name="Rectangle 1095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D020C872-3BC4-4E8F-8435-60B84CF2BB6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838200" y="19050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772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2053" name="Group 3"/>
            <p:cNvGrpSpPr>
              <a:grpSpLocks/>
            </p:cNvGrpSpPr>
            <p:nvPr userDrawn="1"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2060" name="Group 4"/>
              <p:cNvGrpSpPr>
                <a:grpSpLocks/>
              </p:cNvGrpSpPr>
              <p:nvPr userDrawn="1"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68037" name="Line 5"/>
                <p:cNvSpPr>
                  <a:spLocks noChangeShapeType="1"/>
                </p:cNvSpPr>
                <p:nvPr userDrawn="1"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38" name="Line 6"/>
                <p:cNvSpPr>
                  <a:spLocks noChangeShapeType="1"/>
                </p:cNvSpPr>
                <p:nvPr userDrawn="1"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39" name="Line 7"/>
                <p:cNvSpPr>
                  <a:spLocks noChangeShapeType="1"/>
                </p:cNvSpPr>
                <p:nvPr userDrawn="1"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0" name="Line 8"/>
                <p:cNvSpPr>
                  <a:spLocks noChangeShapeType="1"/>
                </p:cNvSpPr>
                <p:nvPr userDrawn="1"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1" name="Line 9"/>
                <p:cNvSpPr>
                  <a:spLocks noChangeShapeType="1"/>
                </p:cNvSpPr>
                <p:nvPr userDrawn="1"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2" name="Line 10"/>
                <p:cNvSpPr>
                  <a:spLocks noChangeShapeType="1"/>
                </p:cNvSpPr>
                <p:nvPr userDrawn="1"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3" name="Line 11"/>
                <p:cNvSpPr>
                  <a:spLocks noChangeShapeType="1"/>
                </p:cNvSpPr>
                <p:nvPr userDrawn="1"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4" name="Line 12"/>
                <p:cNvSpPr>
                  <a:spLocks noChangeShapeType="1"/>
                </p:cNvSpPr>
                <p:nvPr userDrawn="1"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5" name="Line 13"/>
                <p:cNvSpPr>
                  <a:spLocks noChangeShapeType="1"/>
                </p:cNvSpPr>
                <p:nvPr userDrawn="1"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6" name="Line 14"/>
                <p:cNvSpPr>
                  <a:spLocks noChangeShapeType="1"/>
                </p:cNvSpPr>
                <p:nvPr userDrawn="1"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7" name="Line 15"/>
                <p:cNvSpPr>
                  <a:spLocks noChangeShapeType="1"/>
                </p:cNvSpPr>
                <p:nvPr userDrawn="1"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8" name="Line 16"/>
                <p:cNvSpPr>
                  <a:spLocks noChangeShapeType="1"/>
                </p:cNvSpPr>
                <p:nvPr userDrawn="1"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9" name="Line 17"/>
                <p:cNvSpPr>
                  <a:spLocks noChangeShapeType="1"/>
                </p:cNvSpPr>
                <p:nvPr userDrawn="1"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50" name="Line 18"/>
                <p:cNvSpPr>
                  <a:spLocks noChangeShapeType="1"/>
                </p:cNvSpPr>
                <p:nvPr userDrawn="1"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51" name="Line 19"/>
                <p:cNvSpPr>
                  <a:spLocks noChangeShapeType="1"/>
                </p:cNvSpPr>
                <p:nvPr userDrawn="1"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52" name="Line 20"/>
                <p:cNvSpPr>
                  <a:spLocks noChangeShapeType="1"/>
                </p:cNvSpPr>
                <p:nvPr userDrawn="1"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53" name="Line 21"/>
                <p:cNvSpPr>
                  <a:spLocks noChangeShapeType="1"/>
                </p:cNvSpPr>
                <p:nvPr userDrawn="1"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54" name="Line 22"/>
                <p:cNvSpPr>
                  <a:spLocks noChangeShapeType="1"/>
                </p:cNvSpPr>
                <p:nvPr userDrawn="1"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55" name="Line 23"/>
                <p:cNvSpPr>
                  <a:spLocks noChangeShapeType="1"/>
                </p:cNvSpPr>
                <p:nvPr userDrawn="1"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56" name="Line 24"/>
                <p:cNvSpPr>
                  <a:spLocks noChangeShapeType="1"/>
                </p:cNvSpPr>
                <p:nvPr userDrawn="1"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57" name="Line 25"/>
                <p:cNvSpPr>
                  <a:spLocks noChangeShapeType="1"/>
                </p:cNvSpPr>
                <p:nvPr userDrawn="1"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58" name="Line 26"/>
                <p:cNvSpPr>
                  <a:spLocks noChangeShapeType="1"/>
                </p:cNvSpPr>
                <p:nvPr userDrawn="1"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061" name="Group 27"/>
              <p:cNvGrpSpPr>
                <a:grpSpLocks/>
              </p:cNvGrpSpPr>
              <p:nvPr userDrawn="1"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68060" name="Line 28"/>
                <p:cNvSpPr>
                  <a:spLocks noChangeShapeType="1"/>
                </p:cNvSpPr>
                <p:nvPr userDrawn="1"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61" name="Line 29"/>
                <p:cNvSpPr>
                  <a:spLocks noChangeShapeType="1"/>
                </p:cNvSpPr>
                <p:nvPr userDrawn="1"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62" name="Line 30"/>
                <p:cNvSpPr>
                  <a:spLocks noChangeShapeType="1"/>
                </p:cNvSpPr>
                <p:nvPr userDrawn="1"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63" name="Line 31"/>
                <p:cNvSpPr>
                  <a:spLocks noChangeShapeType="1"/>
                </p:cNvSpPr>
                <p:nvPr userDrawn="1"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64" name="Line 32"/>
                <p:cNvSpPr>
                  <a:spLocks noChangeShapeType="1"/>
                </p:cNvSpPr>
                <p:nvPr userDrawn="1"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65" name="Line 33"/>
                <p:cNvSpPr>
                  <a:spLocks noChangeShapeType="1"/>
                </p:cNvSpPr>
                <p:nvPr userDrawn="1"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66" name="Line 34"/>
                <p:cNvSpPr>
                  <a:spLocks noChangeShapeType="1"/>
                </p:cNvSpPr>
                <p:nvPr userDrawn="1"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67" name="Line 35"/>
                <p:cNvSpPr>
                  <a:spLocks noChangeShapeType="1"/>
                </p:cNvSpPr>
                <p:nvPr userDrawn="1"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68" name="Line 36"/>
                <p:cNvSpPr>
                  <a:spLocks noChangeShapeType="1"/>
                </p:cNvSpPr>
                <p:nvPr userDrawn="1"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69" name="Line 37"/>
                <p:cNvSpPr>
                  <a:spLocks noChangeShapeType="1"/>
                </p:cNvSpPr>
                <p:nvPr userDrawn="1"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0" name="Line 38"/>
                <p:cNvSpPr>
                  <a:spLocks noChangeShapeType="1"/>
                </p:cNvSpPr>
                <p:nvPr userDrawn="1"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1" name="Line 39"/>
                <p:cNvSpPr>
                  <a:spLocks noChangeShapeType="1"/>
                </p:cNvSpPr>
                <p:nvPr userDrawn="1"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2" name="Line 40"/>
                <p:cNvSpPr>
                  <a:spLocks noChangeShapeType="1"/>
                </p:cNvSpPr>
                <p:nvPr userDrawn="1"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3" name="Line 41"/>
                <p:cNvSpPr>
                  <a:spLocks noChangeShapeType="1"/>
                </p:cNvSpPr>
                <p:nvPr userDrawn="1"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4" name="Line 42"/>
                <p:cNvSpPr>
                  <a:spLocks noChangeShapeType="1"/>
                </p:cNvSpPr>
                <p:nvPr userDrawn="1"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5" name="Line 43"/>
                <p:cNvSpPr>
                  <a:spLocks noChangeShapeType="1"/>
                </p:cNvSpPr>
                <p:nvPr userDrawn="1"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6" name="Line 44"/>
                <p:cNvSpPr>
                  <a:spLocks noChangeShapeType="1"/>
                </p:cNvSpPr>
                <p:nvPr userDrawn="1"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7" name="Line 45"/>
                <p:cNvSpPr>
                  <a:spLocks noChangeShapeType="1"/>
                </p:cNvSpPr>
                <p:nvPr userDrawn="1"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8" name="Line 46"/>
                <p:cNvSpPr>
                  <a:spLocks noChangeShapeType="1"/>
                </p:cNvSpPr>
                <p:nvPr userDrawn="1"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9" name="Line 47"/>
                <p:cNvSpPr>
                  <a:spLocks noChangeShapeType="1"/>
                </p:cNvSpPr>
                <p:nvPr userDrawn="1"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80" name="Line 48"/>
                <p:cNvSpPr>
                  <a:spLocks noChangeShapeType="1"/>
                </p:cNvSpPr>
                <p:nvPr userDrawn="1"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81" name="Line 49"/>
                <p:cNvSpPr>
                  <a:spLocks noChangeShapeType="1"/>
                </p:cNvSpPr>
                <p:nvPr userDrawn="1"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82" name="Line 50"/>
                <p:cNvSpPr>
                  <a:spLocks noChangeShapeType="1"/>
                </p:cNvSpPr>
                <p:nvPr userDrawn="1"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83" name="Line 51"/>
                <p:cNvSpPr>
                  <a:spLocks noChangeShapeType="1"/>
                </p:cNvSpPr>
                <p:nvPr userDrawn="1"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84" name="Line 52"/>
                <p:cNvSpPr>
                  <a:spLocks noChangeShapeType="1"/>
                </p:cNvSpPr>
                <p:nvPr userDrawn="1"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85" name="Line 53"/>
                <p:cNvSpPr>
                  <a:spLocks noChangeShapeType="1"/>
                </p:cNvSpPr>
                <p:nvPr userDrawn="1"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86" name="Line 54"/>
                <p:cNvSpPr>
                  <a:spLocks noChangeShapeType="1"/>
                </p:cNvSpPr>
                <p:nvPr userDrawn="1"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87" name="Line 55"/>
                <p:cNvSpPr>
                  <a:spLocks noChangeShapeType="1"/>
                </p:cNvSpPr>
                <p:nvPr userDrawn="1"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88" name="Line 56"/>
                <p:cNvSpPr>
                  <a:spLocks noChangeShapeType="1"/>
                </p:cNvSpPr>
                <p:nvPr userDrawn="1"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  <p:sp>
          <p:nvSpPr>
            <p:cNvPr id="1068089" name="Rectangle 57" descr="60%"/>
            <p:cNvSpPr>
              <a:spLocks noChangeArrowheads="1"/>
            </p:cNvSpPr>
            <p:nvPr userDrawn="1"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68090" name="Line 58"/>
            <p:cNvSpPr>
              <a:spLocks noChangeShapeType="1"/>
            </p:cNvSpPr>
            <p:nvPr userDrawn="1"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2056" name="Group 59"/>
            <p:cNvGrpSpPr>
              <a:grpSpLocks/>
            </p:cNvGrpSpPr>
            <p:nvPr userDrawn="1"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68092" name="Line 60"/>
              <p:cNvSpPr>
                <a:spLocks noChangeShapeType="1"/>
              </p:cNvSpPr>
              <p:nvPr userDrawn="1"/>
            </p:nvSpPr>
            <p:spPr bwMode="ltGray">
              <a:xfrm flipH="1">
                <a:off x="96" y="1038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68093" name="Line 61"/>
              <p:cNvSpPr>
                <a:spLocks noChangeShapeType="1"/>
              </p:cNvSpPr>
              <p:nvPr userDrawn="1"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68094" name="Arc 62"/>
              <p:cNvSpPr>
                <a:spLocks/>
              </p:cNvSpPr>
              <p:nvPr userDrawn="1"/>
            </p:nvSpPr>
            <p:spPr bwMode="ltGray">
              <a:xfrm flipH="1">
                <a:off x="218" y="916"/>
                <a:ext cx="238" cy="240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2051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2052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itchFamily="2" charset="2"/>
        <a:buBlip>
          <a:blip r:embed="rId14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itchFamily="2" charset="2"/>
        <a:buChar char="w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7" Type="http://schemas.openxmlformats.org/officeDocument/2006/relationships/image" Target="../media/image1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Synchronization</a:t>
            </a:r>
          </a:p>
        </p:txBody>
      </p:sp>
      <p:sp>
        <p:nvSpPr>
          <p:cNvPr id="40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309938"/>
            <a:ext cx="5410200" cy="1752600"/>
          </a:xfrm>
        </p:spPr>
        <p:txBody>
          <a:bodyPr/>
          <a:lstStyle/>
          <a:p>
            <a:pPr algn="ctr"/>
            <a:r>
              <a:rPr lang="en-US" dirty="0"/>
              <a:t>Presenter: </a:t>
            </a:r>
            <a:r>
              <a:rPr lang="en-US" altLang="zh-CN" dirty="0" err="1"/>
              <a:t>Peisen</a:t>
            </a:r>
            <a:r>
              <a:rPr lang="en-US" altLang="zh-CN" dirty="0"/>
              <a:t> Yao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76200"/>
            <a:ext cx="7772400" cy="990600"/>
          </a:xfrm>
        </p:spPr>
        <p:txBody>
          <a:bodyPr/>
          <a:lstStyle/>
          <a:p>
            <a:r>
              <a:rPr lang="en-US" dirty="0"/>
              <a:t>Linux Interrupt control (</a:t>
            </a:r>
            <a:r>
              <a:rPr lang="en-US" dirty="0" err="1"/>
              <a:t>Con’t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9067800" cy="5638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 more global </a:t>
            </a:r>
            <a:r>
              <a:rPr lang="en-US" dirty="0">
                <a:latin typeface="Courier" pitchFamily="49" charset="0"/>
              </a:rPr>
              <a:t>cli()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Used to be that </a:t>
            </a:r>
            <a:r>
              <a:rPr lang="en-US" dirty="0">
                <a:latin typeface="Courier" pitchFamily="49" charset="0"/>
              </a:rPr>
              <a:t>cli()/</a:t>
            </a:r>
            <a:r>
              <a:rPr lang="en-US" dirty="0" err="1">
                <a:latin typeface="Courier" pitchFamily="49" charset="0"/>
              </a:rPr>
              <a:t>sti</a:t>
            </a:r>
            <a:r>
              <a:rPr lang="en-US" dirty="0">
                <a:latin typeface="Courier" pitchFamily="49" charset="0"/>
              </a:rPr>
              <a:t>() </a:t>
            </a:r>
            <a:r>
              <a:rPr lang="en-US" dirty="0"/>
              <a:t>could be used to enable and disable interrupts on all processors</a:t>
            </a:r>
          </a:p>
          <a:p>
            <a:pPr lvl="1"/>
            <a:r>
              <a:rPr lang="en-US" dirty="0"/>
              <a:t>First deprecated (2.5), then removed (2.6)</a:t>
            </a:r>
          </a:p>
          <a:p>
            <a:pPr lvl="2"/>
            <a:r>
              <a:rPr lang="en-US" dirty="0"/>
              <a:t>Could serialize device drivers across all processors!</a:t>
            </a:r>
          </a:p>
          <a:p>
            <a:pPr lvl="2"/>
            <a:r>
              <a:rPr lang="en-US" dirty="0"/>
              <a:t>Just a bad idea</a:t>
            </a:r>
          </a:p>
          <a:p>
            <a:pPr lvl="1"/>
            <a:r>
              <a:rPr lang="en-US" dirty="0"/>
              <a:t>Better option?</a:t>
            </a:r>
          </a:p>
          <a:p>
            <a:pPr lvl="2"/>
            <a:r>
              <a:rPr lang="en-US" dirty="0"/>
              <a:t>Fine-grained spin-locks between processors (more later)</a:t>
            </a:r>
          </a:p>
          <a:p>
            <a:pPr lvl="2"/>
            <a:r>
              <a:rPr lang="en-US" dirty="0"/>
              <a:t>Local interrupt control for local processor</a:t>
            </a:r>
          </a:p>
          <a:p>
            <a:pPr indent="-228600"/>
            <a:r>
              <a:rPr lang="en-US" dirty="0"/>
              <a:t>Disabling specific interrupt (</a:t>
            </a:r>
            <a:r>
              <a:rPr lang="en-US" dirty="0" err="1"/>
              <a:t>nestable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</a:t>
            </a:r>
            <a:r>
              <a:rPr lang="en-US" sz="2200" dirty="0" err="1">
                <a:latin typeface="Courier" pitchFamily="49" charset="0"/>
              </a:rPr>
              <a:t>disable_irq</a:t>
            </a:r>
            <a:r>
              <a:rPr lang="en-US" sz="2200" dirty="0">
                <a:latin typeface="Courier" pitchFamily="49" charset="0"/>
              </a:rPr>
              <a:t>(</a:t>
            </a:r>
            <a:r>
              <a:rPr lang="en-US" sz="2200" dirty="0" err="1">
                <a:latin typeface="Courier" pitchFamily="49" charset="0"/>
              </a:rPr>
              <a:t>irq</a:t>
            </a:r>
            <a:r>
              <a:rPr lang="en-US" sz="2200" dirty="0">
                <a:latin typeface="Courier" pitchFamily="49" charset="0"/>
              </a:rPr>
              <a:t>); 	     // Wait current handlers</a:t>
            </a:r>
            <a:br>
              <a:rPr lang="en-US" sz="2200" dirty="0">
                <a:latin typeface="Courier" pitchFamily="49" charset="0"/>
              </a:rPr>
            </a:br>
            <a:r>
              <a:rPr lang="en-US" sz="2200" dirty="0">
                <a:latin typeface="Courier" pitchFamily="49" charset="0"/>
              </a:rPr>
              <a:t>  </a:t>
            </a:r>
            <a:r>
              <a:rPr lang="en-US" sz="2200" dirty="0" err="1">
                <a:latin typeface="Courier" pitchFamily="49" charset="0"/>
              </a:rPr>
              <a:t>disable_irq_nosync</a:t>
            </a:r>
            <a:r>
              <a:rPr lang="en-US" sz="2200" dirty="0">
                <a:latin typeface="Courier" pitchFamily="49" charset="0"/>
              </a:rPr>
              <a:t>(</a:t>
            </a:r>
            <a:r>
              <a:rPr lang="en-US" sz="2200" dirty="0" err="1">
                <a:latin typeface="Courier" pitchFamily="49" charset="0"/>
              </a:rPr>
              <a:t>irq</a:t>
            </a:r>
            <a:r>
              <a:rPr lang="en-US" sz="2200" dirty="0">
                <a:latin typeface="Courier" pitchFamily="49" charset="0"/>
              </a:rPr>
              <a:t>); // Don’t </a:t>
            </a:r>
            <a:r>
              <a:rPr lang="en-US" sz="2200" dirty="0" err="1">
                <a:latin typeface="Courier" pitchFamily="49" charset="0"/>
              </a:rPr>
              <a:t>waitcurrent</a:t>
            </a:r>
            <a:r>
              <a:rPr lang="en-US" sz="2200" dirty="0">
                <a:latin typeface="Courier" pitchFamily="49" charset="0"/>
              </a:rPr>
              <a:t> handler</a:t>
            </a:r>
            <a:br>
              <a:rPr lang="en-US" sz="2200" dirty="0">
                <a:latin typeface="Courier" pitchFamily="49" charset="0"/>
              </a:rPr>
            </a:br>
            <a:r>
              <a:rPr lang="en-US" sz="2200" dirty="0">
                <a:latin typeface="Courier" pitchFamily="49" charset="0"/>
              </a:rPr>
              <a:t>  </a:t>
            </a:r>
            <a:r>
              <a:rPr lang="en-US" sz="2200" dirty="0" err="1">
                <a:latin typeface="Courier" pitchFamily="49" charset="0"/>
              </a:rPr>
              <a:t>enable_irq</a:t>
            </a:r>
            <a:r>
              <a:rPr lang="en-US" sz="2200" dirty="0">
                <a:latin typeface="Courier" pitchFamily="49" charset="0"/>
              </a:rPr>
              <a:t>(</a:t>
            </a:r>
            <a:r>
              <a:rPr lang="en-US" sz="2200" dirty="0" err="1">
                <a:latin typeface="Courier" pitchFamily="49" charset="0"/>
              </a:rPr>
              <a:t>irq</a:t>
            </a:r>
            <a:r>
              <a:rPr lang="en-US" sz="2200" dirty="0">
                <a:latin typeface="Courier" pitchFamily="49" charset="0"/>
              </a:rPr>
              <a:t>);	     // </a:t>
            </a:r>
            <a:r>
              <a:rPr lang="en-US" sz="2200" dirty="0" err="1">
                <a:latin typeface="Courier" pitchFamily="49" charset="0"/>
              </a:rPr>
              <a:t>Reenable</a:t>
            </a:r>
            <a:r>
              <a:rPr lang="en-US" sz="2200" dirty="0">
                <a:latin typeface="Courier" pitchFamily="49" charset="0"/>
              </a:rPr>
              <a:t> line</a:t>
            </a:r>
            <a:br>
              <a:rPr lang="en-US" sz="2200" dirty="0">
                <a:latin typeface="Courier" pitchFamily="49" charset="0"/>
              </a:rPr>
            </a:br>
            <a:r>
              <a:rPr lang="en-US" sz="2200" dirty="0">
                <a:latin typeface="Courier" pitchFamily="49" charset="0"/>
              </a:rPr>
              <a:t>  </a:t>
            </a:r>
            <a:r>
              <a:rPr lang="en-US" sz="2200" dirty="0" err="1">
                <a:latin typeface="Courier" pitchFamily="49" charset="0"/>
              </a:rPr>
              <a:t>synchronize_irq</a:t>
            </a:r>
            <a:r>
              <a:rPr lang="en-US" sz="2200" dirty="0">
                <a:latin typeface="Courier" pitchFamily="49" charset="0"/>
              </a:rPr>
              <a:t>(</a:t>
            </a:r>
            <a:r>
              <a:rPr lang="en-US" sz="2200" dirty="0" err="1">
                <a:latin typeface="Courier" pitchFamily="49" charset="0"/>
              </a:rPr>
              <a:t>irq</a:t>
            </a:r>
            <a:r>
              <a:rPr lang="en-US" sz="2200" dirty="0">
                <a:latin typeface="Courier" pitchFamily="49" charset="0"/>
              </a:rPr>
              <a:t>);    // Wait for current handler</a:t>
            </a:r>
          </a:p>
          <a:p>
            <a:pPr lvl="1"/>
            <a:r>
              <a:rPr lang="en-US" dirty="0"/>
              <a:t>Not great for buses with multiple interrupts per line, such as PCI!  More when we get into device drivers.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66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381000"/>
            <a:ext cx="7162800" cy="533400"/>
          </a:xfrm>
        </p:spPr>
        <p:txBody>
          <a:bodyPr/>
          <a:lstStyle/>
          <a:p>
            <a:r>
              <a:rPr lang="en-US" altLang="ko-KR" sz="2800" dirty="0">
                <a:ea typeface="Gulim" pitchFamily="34" charset="-127"/>
              </a:rPr>
              <a:t>How to implement locks?</a:t>
            </a:r>
            <a:br>
              <a:rPr lang="en-US" altLang="ko-KR" sz="2800" dirty="0">
                <a:ea typeface="Gulim" pitchFamily="34" charset="-127"/>
              </a:rPr>
            </a:br>
            <a:r>
              <a:rPr lang="en-US" altLang="ko-KR" sz="2800" dirty="0">
                <a:ea typeface="Gulim" pitchFamily="34" charset="-127"/>
              </a:rPr>
              <a:t>Atomic Read-Modify-Write instructions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762000"/>
            <a:ext cx="8534400" cy="5486400"/>
          </a:xfrm>
        </p:spPr>
        <p:txBody>
          <a:bodyPr/>
          <a:lstStyle/>
          <a:p>
            <a:r>
              <a:rPr lang="en-US" altLang="ko-KR" dirty="0">
                <a:ea typeface="Gulim" pitchFamily="34" charset="-127"/>
              </a:rPr>
              <a:t>Problem with previous solution?</a:t>
            </a:r>
          </a:p>
          <a:p>
            <a:pPr lvl="1"/>
            <a:r>
              <a:rPr lang="en-US" altLang="ko-KR" dirty="0">
                <a:ea typeface="Gulim" pitchFamily="34" charset="-127"/>
              </a:rPr>
              <a:t>Can’t let users disable interrupts!  (Why?)</a:t>
            </a:r>
          </a:p>
          <a:p>
            <a:pPr lvl="1"/>
            <a:r>
              <a:rPr lang="en-US" altLang="ko-KR" dirty="0">
                <a:ea typeface="Gulim" pitchFamily="34" charset="-127"/>
              </a:rPr>
              <a:t>Doesn’t work well on multiprocessor</a:t>
            </a:r>
          </a:p>
          <a:p>
            <a:pPr lvl="2"/>
            <a:r>
              <a:rPr lang="en-US" altLang="ko-KR" dirty="0">
                <a:ea typeface="Gulim" pitchFamily="34" charset="-127"/>
              </a:rPr>
              <a:t>Disabling interrupts on all processors requires messages and would be very time consuming</a:t>
            </a:r>
          </a:p>
          <a:p>
            <a:r>
              <a:rPr lang="en-US" altLang="ko-KR" dirty="0">
                <a:ea typeface="Gulim" pitchFamily="34" charset="-127"/>
              </a:rPr>
              <a:t>Alternative: atomic instruction sequences</a:t>
            </a:r>
          </a:p>
          <a:p>
            <a:pPr lvl="1"/>
            <a:r>
              <a:rPr lang="en-US" altLang="ko-KR" dirty="0">
                <a:ea typeface="Gulim" pitchFamily="34" charset="-127"/>
              </a:rPr>
              <a:t>These instructions read a value from memory and write a new value atomically</a:t>
            </a:r>
          </a:p>
          <a:p>
            <a:pPr lvl="1"/>
            <a:r>
              <a:rPr lang="en-US" altLang="ko-KR" dirty="0">
                <a:ea typeface="Gulim" pitchFamily="34" charset="-127"/>
              </a:rPr>
              <a:t>Hardware is responsible for implementing this correctly </a:t>
            </a:r>
          </a:p>
          <a:p>
            <a:pPr lvl="2"/>
            <a:r>
              <a:rPr lang="en-US" altLang="ko-KR" dirty="0">
                <a:ea typeface="Gulim" pitchFamily="34" charset="-127"/>
              </a:rPr>
              <a:t>on both uniprocessors (not too hard) </a:t>
            </a:r>
          </a:p>
          <a:p>
            <a:pPr lvl="2"/>
            <a:r>
              <a:rPr lang="en-US" altLang="ko-KR" dirty="0">
                <a:ea typeface="Gulim" pitchFamily="34" charset="-127"/>
              </a:rPr>
              <a:t>and multiprocessors (requires help from cache coherence protocol)</a:t>
            </a:r>
          </a:p>
          <a:p>
            <a:pPr lvl="1"/>
            <a:r>
              <a:rPr lang="en-US" altLang="ko-KR" dirty="0">
                <a:ea typeface="Gulim" pitchFamily="34" charset="-127"/>
              </a:rPr>
              <a:t>Unlike disabling interrupts, can be used on both uniprocessors and multiprocessors</a:t>
            </a:r>
          </a:p>
        </p:txBody>
      </p:sp>
    </p:spTree>
    <p:extLst>
      <p:ext uri="{BB962C8B-B14F-4D97-AF65-F5344CB8AC3E}">
        <p14:creationId xmlns:p14="http://schemas.microsoft.com/office/powerpoint/2010/main" val="3912440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304800"/>
            <a:ext cx="7772400" cy="990600"/>
          </a:xfrm>
        </p:spPr>
        <p:txBody>
          <a:bodyPr/>
          <a:lstStyle/>
          <a:p>
            <a:r>
              <a:rPr lang="en-US" altLang="ko-KR" dirty="0">
                <a:ea typeface="Gulim" pitchFamily="34" charset="-127"/>
              </a:rPr>
              <a:t>Atomic Instructions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8458200" cy="6127750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ct val="20000"/>
              </a:spcBef>
              <a:tabLst>
                <a:tab pos="801688" algn="l"/>
                <a:tab pos="1252538" algn="l"/>
              </a:tabLst>
            </a:pPr>
            <a:r>
              <a:rPr lang="en-US" altLang="ko-KR" sz="1800" dirty="0" err="1">
                <a:latin typeface="Courier New" pitchFamily="49" charset="0"/>
                <a:ea typeface="Gulim" pitchFamily="34" charset="-127"/>
              </a:rPr>
              <a:t>test&amp;set</a:t>
            </a: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 (&amp;address) {	 /* most architectures */</a:t>
            </a:r>
            <a:br>
              <a:rPr lang="en-US" altLang="ko-KR" sz="1800" dirty="0">
                <a:latin typeface="Courier New" pitchFamily="49" charset="0"/>
                <a:ea typeface="Gulim" pitchFamily="34" charset="-127"/>
              </a:rPr>
            </a:b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	result = M[address];</a:t>
            </a:r>
            <a:br>
              <a:rPr lang="en-US" altLang="ko-KR" sz="1800" dirty="0">
                <a:latin typeface="Courier New" pitchFamily="49" charset="0"/>
                <a:ea typeface="Gulim" pitchFamily="34" charset="-127"/>
              </a:rPr>
            </a:b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	M[address] = 1;</a:t>
            </a:r>
            <a:br>
              <a:rPr lang="en-US" altLang="ko-KR" sz="1800" dirty="0">
                <a:latin typeface="Courier New" pitchFamily="49" charset="0"/>
                <a:ea typeface="Gulim" pitchFamily="34" charset="-127"/>
              </a:rPr>
            </a:b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	return result;</a:t>
            </a:r>
            <a:br>
              <a:rPr lang="en-US" altLang="ko-KR" sz="1800" dirty="0">
                <a:latin typeface="Courier New" pitchFamily="49" charset="0"/>
                <a:ea typeface="Gulim" pitchFamily="34" charset="-127"/>
              </a:rPr>
            </a:b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}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801688" algn="l"/>
                <a:tab pos="1252538" algn="l"/>
              </a:tabLst>
            </a:pP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swap (&amp;address, register) { /* x86 */</a:t>
            </a:r>
            <a:br>
              <a:rPr lang="en-US" altLang="ko-KR" sz="1800" dirty="0">
                <a:latin typeface="Courier New" pitchFamily="49" charset="0"/>
                <a:ea typeface="Gulim" pitchFamily="34" charset="-127"/>
              </a:rPr>
            </a:b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 	temp = M[address];</a:t>
            </a:r>
            <a:br>
              <a:rPr lang="en-US" altLang="ko-KR" sz="1800" dirty="0">
                <a:latin typeface="Courier New" pitchFamily="49" charset="0"/>
                <a:ea typeface="Gulim" pitchFamily="34" charset="-127"/>
              </a:rPr>
            </a:b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	M[address] = register;</a:t>
            </a:r>
            <a:br>
              <a:rPr lang="en-US" altLang="ko-KR" sz="1800" dirty="0">
                <a:latin typeface="Courier New" pitchFamily="49" charset="0"/>
                <a:ea typeface="Gulim" pitchFamily="34" charset="-127"/>
              </a:rPr>
            </a:b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	register = temp;</a:t>
            </a:r>
            <a:br>
              <a:rPr lang="en-US" altLang="ko-KR" sz="1800" dirty="0">
                <a:latin typeface="Courier New" pitchFamily="49" charset="0"/>
                <a:ea typeface="Gulim" pitchFamily="34" charset="-127"/>
              </a:rPr>
            </a:b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}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801688" algn="l"/>
                <a:tab pos="1252538" algn="l"/>
              </a:tabLst>
            </a:pPr>
            <a:r>
              <a:rPr lang="en-US" altLang="ko-KR" sz="1800" dirty="0" err="1">
                <a:latin typeface="Courier New" pitchFamily="49" charset="0"/>
                <a:ea typeface="Gulim" pitchFamily="34" charset="-127"/>
              </a:rPr>
              <a:t>compare&amp;swap</a:t>
            </a: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 (&amp;address, reg1, reg2) { /* 68000 */</a:t>
            </a:r>
            <a:br>
              <a:rPr lang="en-US" altLang="ko-KR" sz="1800" dirty="0">
                <a:latin typeface="Courier New" pitchFamily="49" charset="0"/>
                <a:ea typeface="Gulim" pitchFamily="34" charset="-127"/>
              </a:rPr>
            </a:b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	if (reg1 == M[address]) {</a:t>
            </a:r>
            <a:br>
              <a:rPr lang="en-US" altLang="ko-KR" sz="1800" dirty="0">
                <a:latin typeface="Courier New" pitchFamily="49" charset="0"/>
                <a:ea typeface="Gulim" pitchFamily="34" charset="-127"/>
              </a:rPr>
            </a:b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		M[address] = reg2;</a:t>
            </a:r>
            <a:br>
              <a:rPr lang="en-US" altLang="ko-KR" sz="1800" dirty="0">
                <a:latin typeface="Courier New" pitchFamily="49" charset="0"/>
                <a:ea typeface="Gulim" pitchFamily="34" charset="-127"/>
              </a:rPr>
            </a:b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		return success;</a:t>
            </a:r>
            <a:br>
              <a:rPr lang="en-US" altLang="ko-KR" sz="1800" dirty="0">
                <a:latin typeface="Courier New" pitchFamily="49" charset="0"/>
                <a:ea typeface="Gulim" pitchFamily="34" charset="-127"/>
              </a:rPr>
            </a:b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	} else {</a:t>
            </a:r>
            <a:br>
              <a:rPr lang="en-US" altLang="ko-KR" sz="1800" dirty="0">
                <a:latin typeface="Courier New" pitchFamily="49" charset="0"/>
                <a:ea typeface="Gulim" pitchFamily="34" charset="-127"/>
              </a:rPr>
            </a:b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		return failure;</a:t>
            </a:r>
            <a:br>
              <a:rPr lang="en-US" altLang="ko-KR" sz="1800" dirty="0">
                <a:latin typeface="Courier New" pitchFamily="49" charset="0"/>
                <a:ea typeface="Gulim" pitchFamily="34" charset="-127"/>
              </a:rPr>
            </a:b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	}</a:t>
            </a:r>
            <a:br>
              <a:rPr lang="en-US" altLang="ko-KR" sz="1800" dirty="0">
                <a:latin typeface="Courier New" pitchFamily="49" charset="0"/>
                <a:ea typeface="Gulim" pitchFamily="34" charset="-127"/>
              </a:rPr>
            </a:b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}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801688" algn="l"/>
                <a:tab pos="1252538" algn="l"/>
              </a:tabLst>
            </a:pPr>
            <a:r>
              <a:rPr lang="en-US" altLang="ko-KR" sz="1800" dirty="0" err="1">
                <a:latin typeface="Courier New" pitchFamily="49" charset="0"/>
                <a:ea typeface="Gulim" pitchFamily="34" charset="-127"/>
              </a:rPr>
              <a:t>load-linked&amp;store</a:t>
            </a: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 conditional(&amp;address) { </a:t>
            </a:r>
            <a:br>
              <a:rPr lang="en-US" altLang="ko-KR" sz="1800" dirty="0">
                <a:latin typeface="Courier New" pitchFamily="49" charset="0"/>
                <a:ea typeface="Gulim" pitchFamily="34" charset="-127"/>
              </a:rPr>
            </a:b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	/* R4000, alpha */</a:t>
            </a:r>
            <a:br>
              <a:rPr lang="en-US" altLang="ko-KR" sz="1800" dirty="0">
                <a:latin typeface="Courier New" pitchFamily="49" charset="0"/>
                <a:ea typeface="Gulim" pitchFamily="34" charset="-127"/>
              </a:rPr>
            </a:b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    loop:</a:t>
            </a:r>
            <a:br>
              <a:rPr lang="en-US" altLang="ko-KR" sz="1800" dirty="0">
                <a:latin typeface="Courier New" pitchFamily="49" charset="0"/>
                <a:ea typeface="Gulim" pitchFamily="34" charset="-127"/>
              </a:rPr>
            </a:b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		</a:t>
            </a:r>
            <a:r>
              <a:rPr lang="en-US" altLang="ko-KR" sz="1800" dirty="0" err="1">
                <a:latin typeface="Courier New" pitchFamily="49" charset="0"/>
                <a:ea typeface="Gulim" pitchFamily="34" charset="-127"/>
              </a:rPr>
              <a:t>ll</a:t>
            </a: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 r1, M[address];</a:t>
            </a:r>
            <a:br>
              <a:rPr lang="en-US" altLang="ko-KR" sz="1800" dirty="0">
                <a:latin typeface="Courier New" pitchFamily="49" charset="0"/>
                <a:ea typeface="Gulim" pitchFamily="34" charset="-127"/>
              </a:rPr>
            </a:b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		</a:t>
            </a:r>
            <a:r>
              <a:rPr lang="en-US" altLang="ko-KR" sz="1800" dirty="0" err="1">
                <a:latin typeface="Courier New" pitchFamily="49" charset="0"/>
                <a:ea typeface="Gulim" pitchFamily="34" charset="-127"/>
              </a:rPr>
              <a:t>movi</a:t>
            </a: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 r2, 1;	   /* Can do arbitrary comp */</a:t>
            </a:r>
            <a:br>
              <a:rPr lang="en-US" altLang="ko-KR" sz="1800" dirty="0">
                <a:latin typeface="Courier New" pitchFamily="49" charset="0"/>
                <a:ea typeface="Gulim" pitchFamily="34" charset="-127"/>
              </a:rPr>
            </a:b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		</a:t>
            </a:r>
            <a:r>
              <a:rPr lang="en-US" altLang="ko-KR" sz="1800" dirty="0" err="1">
                <a:latin typeface="Courier New" pitchFamily="49" charset="0"/>
                <a:ea typeface="Gulim" pitchFamily="34" charset="-127"/>
              </a:rPr>
              <a:t>sc</a:t>
            </a: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 r2, M[address];</a:t>
            </a:r>
            <a:br>
              <a:rPr lang="en-US" altLang="ko-KR" sz="1800" dirty="0">
                <a:latin typeface="Courier New" pitchFamily="49" charset="0"/>
                <a:ea typeface="Gulim" pitchFamily="34" charset="-127"/>
              </a:rPr>
            </a:b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		</a:t>
            </a:r>
            <a:r>
              <a:rPr lang="en-US" altLang="ko-KR" sz="1800" dirty="0" err="1">
                <a:latin typeface="Courier New" pitchFamily="49" charset="0"/>
                <a:ea typeface="Gulim" pitchFamily="34" charset="-127"/>
              </a:rPr>
              <a:t>beqz</a:t>
            </a: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 r2, loop;</a:t>
            </a:r>
            <a:br>
              <a:rPr lang="en-US" altLang="ko-KR" sz="1800" dirty="0">
                <a:latin typeface="Courier New" pitchFamily="49" charset="0"/>
                <a:ea typeface="Gulim" pitchFamily="34" charset="-127"/>
              </a:rPr>
            </a:br>
            <a:r>
              <a:rPr lang="en-US" altLang="ko-KR" sz="1800" dirty="0">
                <a:latin typeface="Courier New" pitchFamily="49" charset="0"/>
                <a:ea typeface="Gulim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7086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152400"/>
            <a:ext cx="8382000" cy="990600"/>
          </a:xfrm>
        </p:spPr>
        <p:txBody>
          <a:bodyPr/>
          <a:lstStyle/>
          <a:p>
            <a:r>
              <a:rPr lang="en-US" altLang="ko-KR" sz="3200" dirty="0">
                <a:ea typeface="Gulim" pitchFamily="34" charset="-127"/>
              </a:rPr>
              <a:t>Implementing Locks with </a:t>
            </a:r>
            <a:r>
              <a:rPr lang="en-US" altLang="ko-KR" sz="3200" dirty="0" err="1">
                <a:ea typeface="Gulim" pitchFamily="34" charset="-127"/>
              </a:rPr>
              <a:t>test&amp;set</a:t>
            </a:r>
            <a:r>
              <a:rPr lang="en-US" altLang="ko-KR" sz="3200" dirty="0">
                <a:ea typeface="Gulim" pitchFamily="34" charset="-127"/>
              </a:rPr>
              <a:t>: Spin Lock</a:t>
            </a: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839200" cy="5715000"/>
          </a:xfrm>
        </p:spPr>
        <p:txBody>
          <a:bodyPr>
            <a:normAutofit fontScale="92500" lnSpcReduction="10000"/>
          </a:bodyPr>
          <a:lstStyle/>
          <a:p>
            <a:pPr>
              <a:tabLst>
                <a:tab pos="1027113" algn="l"/>
                <a:tab pos="1377950" algn="l"/>
                <a:tab pos="1716088" algn="l"/>
              </a:tabLst>
            </a:pPr>
            <a:r>
              <a:rPr lang="en-US" altLang="ko-KR" dirty="0">
                <a:ea typeface="Gulim" pitchFamily="34" charset="-127"/>
              </a:rPr>
              <a:t>Another flawed, but simple solution:</a:t>
            </a:r>
          </a:p>
          <a:p>
            <a:pPr>
              <a:buFontTx/>
              <a:buNone/>
              <a:tabLst>
                <a:tab pos="1027113" algn="l"/>
                <a:tab pos="1377950" algn="l"/>
                <a:tab pos="1716088" algn="l"/>
              </a:tabLst>
            </a:pPr>
            <a:r>
              <a:rPr lang="en-US" altLang="ko-KR" dirty="0">
                <a:solidFill>
                  <a:srgbClr val="233AE1"/>
                </a:solidFill>
                <a:ea typeface="Gulim" pitchFamily="34" charset="-127"/>
              </a:rPr>
              <a:t>		</a:t>
            </a:r>
            <a:r>
              <a:rPr lang="en-US" altLang="ko-KR" sz="2000" dirty="0" err="1">
                <a:latin typeface="Courier New" pitchFamily="49" charset="0"/>
                <a:ea typeface="Gulim" pitchFamily="34" charset="-127"/>
              </a:rPr>
              <a:t>int</a:t>
            </a:r>
            <a:r>
              <a:rPr lang="en-US" altLang="ko-KR" sz="2000" dirty="0">
                <a:latin typeface="Courier New" pitchFamily="49" charset="0"/>
                <a:ea typeface="Gulim" pitchFamily="34" charset="-127"/>
              </a:rPr>
              <a:t> value = 0; // Free</a:t>
            </a:r>
          </a:p>
          <a:p>
            <a:pPr>
              <a:buFontTx/>
              <a:buNone/>
              <a:tabLst>
                <a:tab pos="1027113" algn="l"/>
                <a:tab pos="1377950" algn="l"/>
                <a:tab pos="1716088" algn="l"/>
              </a:tabLst>
            </a:pPr>
            <a:r>
              <a:rPr lang="en-US" altLang="ko-KR" sz="2000" dirty="0">
                <a:latin typeface="Courier New" pitchFamily="49" charset="0"/>
                <a:ea typeface="Gulim" pitchFamily="34" charset="-127"/>
              </a:rPr>
              <a:t>		Acquire() {</a:t>
            </a:r>
            <a:br>
              <a:rPr lang="en-US" altLang="ko-KR" sz="2000" dirty="0">
                <a:latin typeface="Courier New" pitchFamily="49" charset="0"/>
                <a:ea typeface="Gulim" pitchFamily="34" charset="-127"/>
              </a:rPr>
            </a:br>
            <a:r>
              <a:rPr lang="en-US" altLang="ko-KR" sz="2000" dirty="0">
                <a:latin typeface="Courier New" pitchFamily="49" charset="0"/>
                <a:ea typeface="Gulim" pitchFamily="34" charset="-127"/>
              </a:rPr>
              <a:t>		while (</a:t>
            </a:r>
            <a:r>
              <a:rPr lang="en-US" altLang="ko-KR" sz="2000" dirty="0" err="1">
                <a:latin typeface="Courier New" pitchFamily="49" charset="0"/>
                <a:ea typeface="Gulim" pitchFamily="34" charset="-127"/>
              </a:rPr>
              <a:t>test&amp;set</a:t>
            </a:r>
            <a:r>
              <a:rPr lang="en-US" altLang="ko-KR" sz="2000" dirty="0">
                <a:latin typeface="Courier New" pitchFamily="49" charset="0"/>
                <a:ea typeface="Gulim" pitchFamily="34" charset="-127"/>
              </a:rPr>
              <a:t>(value)); // while busy</a:t>
            </a:r>
            <a:br>
              <a:rPr lang="en-US" altLang="ko-KR" sz="2000" dirty="0">
                <a:latin typeface="Courier New" pitchFamily="49" charset="0"/>
                <a:ea typeface="Gulim" pitchFamily="34" charset="-127"/>
              </a:rPr>
            </a:br>
            <a:r>
              <a:rPr lang="en-US" altLang="ko-KR" sz="2000" dirty="0">
                <a:latin typeface="Courier New" pitchFamily="49" charset="0"/>
                <a:ea typeface="Gulim" pitchFamily="34" charset="-127"/>
              </a:rPr>
              <a:t>	}</a:t>
            </a:r>
          </a:p>
          <a:p>
            <a:pPr>
              <a:buFontTx/>
              <a:buNone/>
              <a:tabLst>
                <a:tab pos="1027113" algn="l"/>
                <a:tab pos="1377950" algn="l"/>
                <a:tab pos="1716088" algn="l"/>
              </a:tabLst>
            </a:pPr>
            <a:r>
              <a:rPr lang="en-US" altLang="ko-KR" sz="2000" dirty="0">
                <a:latin typeface="Courier New" pitchFamily="49" charset="0"/>
                <a:ea typeface="Gulim" pitchFamily="34" charset="-127"/>
              </a:rPr>
              <a:t>		Release() {</a:t>
            </a:r>
            <a:br>
              <a:rPr lang="en-US" altLang="ko-KR" sz="2000" dirty="0">
                <a:latin typeface="Courier New" pitchFamily="49" charset="0"/>
                <a:ea typeface="Gulim" pitchFamily="34" charset="-127"/>
              </a:rPr>
            </a:br>
            <a:r>
              <a:rPr lang="en-US" altLang="ko-KR" sz="2000" dirty="0">
                <a:latin typeface="Courier New" pitchFamily="49" charset="0"/>
                <a:ea typeface="Gulim" pitchFamily="34" charset="-127"/>
              </a:rPr>
              <a:t>		value = 0;</a:t>
            </a:r>
            <a:br>
              <a:rPr lang="en-US" altLang="ko-KR" sz="2000" dirty="0">
                <a:latin typeface="Courier New" pitchFamily="49" charset="0"/>
                <a:ea typeface="Gulim" pitchFamily="34" charset="-127"/>
              </a:rPr>
            </a:br>
            <a:r>
              <a:rPr lang="en-US" altLang="ko-KR" sz="2000" dirty="0">
                <a:latin typeface="Courier New" pitchFamily="49" charset="0"/>
                <a:ea typeface="Gulim" pitchFamily="34" charset="-127"/>
              </a:rPr>
              <a:t>	}</a:t>
            </a:r>
          </a:p>
          <a:p>
            <a:pPr>
              <a:tabLst>
                <a:tab pos="1027113" algn="l"/>
                <a:tab pos="1377950" algn="l"/>
                <a:tab pos="1716088" algn="l"/>
              </a:tabLst>
            </a:pPr>
            <a:r>
              <a:rPr lang="en-US" altLang="ko-KR" dirty="0">
                <a:ea typeface="Gulim" pitchFamily="34" charset="-127"/>
              </a:rPr>
              <a:t>Simple explanation:</a:t>
            </a:r>
          </a:p>
          <a:p>
            <a:pPr lvl="1">
              <a:tabLst>
                <a:tab pos="1027113" algn="l"/>
                <a:tab pos="1377950" algn="l"/>
                <a:tab pos="1716088" algn="l"/>
              </a:tabLst>
            </a:pPr>
            <a:r>
              <a:rPr lang="en-US" altLang="ko-KR" dirty="0">
                <a:ea typeface="Gulim" pitchFamily="34" charset="-127"/>
              </a:rPr>
              <a:t>If lock is free, </a:t>
            </a:r>
            <a:r>
              <a:rPr lang="en-US" altLang="ko-KR" dirty="0" err="1">
                <a:ea typeface="Gulim" pitchFamily="34" charset="-127"/>
              </a:rPr>
              <a:t>test&amp;set</a:t>
            </a:r>
            <a:r>
              <a:rPr lang="en-US" altLang="ko-KR" dirty="0">
                <a:ea typeface="Gulim" pitchFamily="34" charset="-127"/>
              </a:rPr>
              <a:t> reads 0 and sets value=1, so lock is now busy.  It returns 0 so while exits.</a:t>
            </a:r>
          </a:p>
          <a:p>
            <a:pPr lvl="1">
              <a:tabLst>
                <a:tab pos="1027113" algn="l"/>
                <a:tab pos="1377950" algn="l"/>
                <a:tab pos="1716088" algn="l"/>
              </a:tabLst>
            </a:pPr>
            <a:r>
              <a:rPr lang="en-US" altLang="ko-KR" dirty="0">
                <a:ea typeface="Gulim" pitchFamily="34" charset="-127"/>
              </a:rPr>
              <a:t>If lock is busy, </a:t>
            </a:r>
            <a:r>
              <a:rPr lang="en-US" altLang="ko-KR" dirty="0" err="1">
                <a:ea typeface="Gulim" pitchFamily="34" charset="-127"/>
              </a:rPr>
              <a:t>test&amp;set</a:t>
            </a:r>
            <a:r>
              <a:rPr lang="en-US" altLang="ko-KR" dirty="0">
                <a:ea typeface="Gulim" pitchFamily="34" charset="-127"/>
              </a:rPr>
              <a:t> reads 1 and sets value=1 (no change). It returns 1, so while loop continues</a:t>
            </a:r>
          </a:p>
          <a:p>
            <a:pPr lvl="1">
              <a:tabLst>
                <a:tab pos="1027113" algn="l"/>
                <a:tab pos="1377950" algn="l"/>
                <a:tab pos="1716088" algn="l"/>
              </a:tabLst>
            </a:pPr>
            <a:r>
              <a:rPr lang="en-US" altLang="ko-KR" dirty="0">
                <a:ea typeface="Gulim" pitchFamily="34" charset="-127"/>
              </a:rPr>
              <a:t>When we set value = 0, someone else can get lock</a:t>
            </a:r>
          </a:p>
          <a:p>
            <a:pPr>
              <a:tabLst>
                <a:tab pos="1027113" algn="l"/>
                <a:tab pos="1377950" algn="l"/>
                <a:tab pos="1716088" algn="l"/>
              </a:tabLst>
            </a:pPr>
            <a:r>
              <a:rPr lang="en-US" altLang="ko-KR" dirty="0">
                <a:ea typeface="Gulim" pitchFamily="34" charset="-127"/>
              </a:rPr>
              <a:t>Better: </a:t>
            </a:r>
            <a:r>
              <a:rPr lang="en-US" altLang="ko-KR" dirty="0" err="1">
                <a:ea typeface="Gulim" pitchFamily="34" charset="-127"/>
              </a:rPr>
              <a:t>test&amp;test&amp;set</a:t>
            </a:r>
            <a:endParaRPr lang="en-US" altLang="ko-KR" dirty="0">
              <a:ea typeface="Gulim" pitchFamily="34" charset="-127"/>
            </a:endParaRPr>
          </a:p>
          <a:p>
            <a:pPr>
              <a:tabLst>
                <a:tab pos="1027113" algn="l"/>
                <a:tab pos="1377950" algn="l"/>
                <a:tab pos="1716088" algn="l"/>
              </a:tabLst>
            </a:pPr>
            <a:r>
              <a:rPr lang="en-US" altLang="ko-KR" dirty="0">
                <a:solidFill>
                  <a:schemeClr val="hlink"/>
                </a:solidFill>
                <a:ea typeface="Gulim" pitchFamily="34" charset="-127"/>
              </a:rPr>
              <a:t>Busy-Waiting</a:t>
            </a:r>
            <a:r>
              <a:rPr lang="en-US" altLang="ko-KR" dirty="0">
                <a:ea typeface="Gulim" pitchFamily="34" charset="-127"/>
              </a:rPr>
              <a:t>: thread consumes cycles while waiting</a:t>
            </a:r>
          </a:p>
          <a:p>
            <a:pPr>
              <a:tabLst>
                <a:tab pos="1027113" algn="l"/>
                <a:tab pos="1377950" algn="l"/>
                <a:tab pos="1716088" algn="l"/>
              </a:tabLst>
            </a:pPr>
            <a:endParaRPr lang="en-US" altLang="ko-KR" dirty="0">
              <a:ea typeface="Gulim" pitchFamily="34" charset="-127"/>
            </a:endParaRPr>
          </a:p>
          <a:p>
            <a:pPr>
              <a:tabLst>
                <a:tab pos="1027113" algn="l"/>
                <a:tab pos="1377950" algn="l"/>
                <a:tab pos="1716088" algn="l"/>
              </a:tabLst>
            </a:pPr>
            <a:endParaRPr lang="en-US" altLang="ko-KR" dirty="0">
              <a:ea typeface="Gulim" pitchFamily="34" charset="-127"/>
            </a:endParaRPr>
          </a:p>
          <a:p>
            <a:pPr lvl="1">
              <a:tabLst>
                <a:tab pos="1027113" algn="l"/>
                <a:tab pos="1377950" algn="l"/>
                <a:tab pos="1716088" algn="l"/>
              </a:tabLst>
            </a:pPr>
            <a:endParaRPr lang="en-US" altLang="ko-KR" dirty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80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4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4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4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4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4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4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4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4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4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4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4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4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4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4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4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4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4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4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46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46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65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304800"/>
            <a:ext cx="7772400" cy="990600"/>
          </a:xfrm>
        </p:spPr>
        <p:txBody>
          <a:bodyPr/>
          <a:lstStyle/>
          <a:p>
            <a:r>
              <a:rPr lang="en-US" altLang="ko-KR">
                <a:ea typeface="Gulim" pitchFamily="34" charset="-127"/>
              </a:rPr>
              <a:t>Better Locks using test&amp;set</a:t>
            </a:r>
          </a:p>
        </p:txBody>
      </p:sp>
      <p:sp>
        <p:nvSpPr>
          <p:cNvPr id="456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8686800" cy="61722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Gulim" pitchFamily="34" charset="-127"/>
              </a:rPr>
              <a:t>Can we build </a:t>
            </a:r>
            <a:r>
              <a:rPr lang="en-US" altLang="ko-KR" dirty="0" err="1">
                <a:ea typeface="Gulim" pitchFamily="34" charset="-127"/>
              </a:rPr>
              <a:t>test&amp;set</a:t>
            </a:r>
            <a:r>
              <a:rPr lang="en-US" altLang="ko-KR" dirty="0">
                <a:ea typeface="Gulim" pitchFamily="34" charset="-127"/>
              </a:rPr>
              <a:t> locks without busy-waiting?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Gulim" pitchFamily="34" charset="-127"/>
              </a:rPr>
              <a:t>Can’t entirely, but can minimize!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Gulim" pitchFamily="34" charset="-127"/>
              </a:rPr>
              <a:t>Idea: only busy-wait to atomically check lock value</a:t>
            </a:r>
          </a:p>
          <a:p>
            <a:pPr>
              <a:lnSpc>
                <a:spcPct val="85000"/>
              </a:lnSpc>
              <a:spcBef>
                <a:spcPct val="20000"/>
              </a:spcBef>
            </a:pPr>
            <a:endParaRPr lang="en-US" altLang="ko-KR" dirty="0">
              <a:ea typeface="Gulim" pitchFamily="34" charset="-127"/>
            </a:endParaRPr>
          </a:p>
          <a:p>
            <a:pPr>
              <a:lnSpc>
                <a:spcPct val="85000"/>
              </a:lnSpc>
              <a:spcBef>
                <a:spcPct val="20000"/>
              </a:spcBef>
            </a:pPr>
            <a:endParaRPr lang="en-US" altLang="ko-KR" dirty="0">
              <a:ea typeface="Gulim" pitchFamily="34" charset="-127"/>
            </a:endParaRPr>
          </a:p>
          <a:p>
            <a:pPr>
              <a:lnSpc>
                <a:spcPct val="85000"/>
              </a:lnSpc>
              <a:spcBef>
                <a:spcPct val="20000"/>
              </a:spcBef>
            </a:pPr>
            <a:endParaRPr lang="en-US" altLang="ko-KR" dirty="0">
              <a:ea typeface="Gulim" pitchFamily="34" charset="-127"/>
            </a:endParaRPr>
          </a:p>
          <a:p>
            <a:pPr>
              <a:lnSpc>
                <a:spcPct val="85000"/>
              </a:lnSpc>
              <a:spcBef>
                <a:spcPct val="20000"/>
              </a:spcBef>
            </a:pPr>
            <a:endParaRPr lang="en-US" altLang="ko-KR" dirty="0">
              <a:ea typeface="Gulim" pitchFamily="34" charset="-127"/>
            </a:endParaRPr>
          </a:p>
          <a:p>
            <a:pPr>
              <a:lnSpc>
                <a:spcPct val="85000"/>
              </a:lnSpc>
              <a:spcBef>
                <a:spcPct val="20000"/>
              </a:spcBef>
            </a:pPr>
            <a:endParaRPr lang="en-US" altLang="ko-KR" dirty="0">
              <a:ea typeface="Gulim" pitchFamily="34" charset="-127"/>
            </a:endParaRPr>
          </a:p>
          <a:p>
            <a:pPr>
              <a:lnSpc>
                <a:spcPct val="85000"/>
              </a:lnSpc>
              <a:spcBef>
                <a:spcPct val="20000"/>
              </a:spcBef>
            </a:pPr>
            <a:endParaRPr lang="en-US" altLang="ko-KR" dirty="0">
              <a:ea typeface="Gulim" pitchFamily="34" charset="-127"/>
            </a:endParaRPr>
          </a:p>
          <a:p>
            <a:pPr>
              <a:lnSpc>
                <a:spcPct val="85000"/>
              </a:lnSpc>
              <a:spcBef>
                <a:spcPct val="20000"/>
              </a:spcBef>
            </a:pPr>
            <a:endParaRPr lang="en-US" altLang="ko-KR" dirty="0">
              <a:ea typeface="Gulim" pitchFamily="34" charset="-127"/>
            </a:endParaRPr>
          </a:p>
          <a:p>
            <a:pPr>
              <a:lnSpc>
                <a:spcPct val="85000"/>
              </a:lnSpc>
              <a:spcBef>
                <a:spcPct val="20000"/>
              </a:spcBef>
            </a:pPr>
            <a:endParaRPr lang="en-US" altLang="ko-KR" dirty="0">
              <a:ea typeface="Gulim" pitchFamily="34" charset="-127"/>
            </a:endParaRPr>
          </a:p>
          <a:p>
            <a:pPr marL="0" indent="0">
              <a:lnSpc>
                <a:spcPct val="85000"/>
              </a:lnSpc>
              <a:spcBef>
                <a:spcPct val="20000"/>
              </a:spcBef>
              <a:buNone/>
            </a:pPr>
            <a:endParaRPr lang="en-US" altLang="ko-KR" dirty="0">
              <a:ea typeface="Gulim" pitchFamily="34" charset="-127"/>
            </a:endParaRPr>
          </a:p>
          <a:p>
            <a:pPr>
              <a:lnSpc>
                <a:spcPct val="85000"/>
              </a:lnSpc>
              <a:spcBef>
                <a:spcPct val="20000"/>
              </a:spcBef>
            </a:pPr>
            <a:r>
              <a:rPr lang="en-US" altLang="ko-KR" sz="2400" dirty="0">
                <a:ea typeface="Gulim" pitchFamily="34" charset="-127"/>
              </a:rPr>
              <a:t>Note: sleep has to be sure to reset the guard variable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Gulim" pitchFamily="34" charset="-127"/>
              </a:rPr>
              <a:t>Why can’t we do it just before or just after the sleep?</a:t>
            </a:r>
          </a:p>
        </p:txBody>
      </p:sp>
      <p:sp>
        <p:nvSpPr>
          <p:cNvPr id="456709" name="Text Box 5"/>
          <p:cNvSpPr txBox="1">
            <a:spLocks noChangeArrowheads="1"/>
          </p:cNvSpPr>
          <p:nvPr/>
        </p:nvSpPr>
        <p:spPr bwMode="auto">
          <a:xfrm>
            <a:off x="4481513" y="1752600"/>
            <a:ext cx="4662487" cy="382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338138" algn="l"/>
                <a:tab pos="688975" algn="l"/>
                <a:tab pos="1027113" algn="l"/>
              </a:tabLst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tabLst>
                <a:tab pos="338138" algn="l"/>
                <a:tab pos="688975" algn="l"/>
                <a:tab pos="1027113" algn="l"/>
              </a:tabLst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tabLst>
                <a:tab pos="338138" algn="l"/>
                <a:tab pos="688975" algn="l"/>
                <a:tab pos="1027113" algn="l"/>
              </a:tabLst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tabLst>
                <a:tab pos="338138" algn="l"/>
                <a:tab pos="688975" algn="l"/>
                <a:tab pos="1027113" algn="l"/>
              </a:tabLst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tabLst>
                <a:tab pos="338138" algn="l"/>
                <a:tab pos="688975" algn="l"/>
                <a:tab pos="1027113" algn="l"/>
              </a:tabLst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  <a:tab pos="688975" algn="l"/>
                <a:tab pos="1027113" algn="l"/>
              </a:tabLs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  <a:tab pos="688975" algn="l"/>
                <a:tab pos="1027113" algn="l"/>
              </a:tabLs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  <a:tab pos="688975" algn="l"/>
                <a:tab pos="1027113" algn="l"/>
              </a:tabLs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  <a:tab pos="688975" algn="l"/>
                <a:tab pos="1027113" algn="l"/>
              </a:tabLs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SzPct val="100000"/>
            </a:pPr>
            <a:endParaRPr lang="en-US" sz="1900" dirty="0">
              <a:latin typeface="Courier New" pitchFamily="49" charset="0"/>
            </a:endParaRPr>
          </a:p>
          <a:p>
            <a:pPr algn="l">
              <a:lnSpc>
                <a:spcPct val="90000"/>
              </a:lnSpc>
              <a:spcBef>
                <a:spcPct val="10000"/>
              </a:spcBef>
              <a:buSzPct val="100000"/>
            </a:pPr>
            <a:endParaRPr lang="en-US" sz="1900" dirty="0">
              <a:latin typeface="Courier New" pitchFamily="49" charset="0"/>
            </a:endParaRPr>
          </a:p>
          <a:p>
            <a:pPr algn="l">
              <a:lnSpc>
                <a:spcPct val="90000"/>
              </a:lnSpc>
              <a:spcBef>
                <a:spcPct val="10000"/>
              </a:spcBef>
              <a:buSzPct val="100000"/>
            </a:pPr>
            <a:endParaRPr lang="en-US" sz="1900" dirty="0">
              <a:latin typeface="Courier New" pitchFamily="49" charset="0"/>
            </a:endParaRPr>
          </a:p>
          <a:p>
            <a:pPr algn="l">
              <a:lnSpc>
                <a:spcPct val="90000"/>
              </a:lnSpc>
              <a:spcBef>
                <a:spcPct val="10000"/>
              </a:spcBef>
              <a:buSzPct val="100000"/>
            </a:pPr>
            <a:r>
              <a:rPr lang="en-US" sz="1900" dirty="0">
                <a:latin typeface="Courier New" pitchFamily="49" charset="0"/>
              </a:rPr>
              <a:t>Release() {</a:t>
            </a:r>
            <a:br>
              <a:rPr lang="en-US" sz="1900" dirty="0">
                <a:latin typeface="Courier New" pitchFamily="49" charset="0"/>
              </a:rPr>
            </a:br>
            <a:r>
              <a:rPr lang="en-US" sz="1900" dirty="0">
                <a:latin typeface="Courier New" pitchFamily="49" charset="0"/>
              </a:rPr>
              <a:t>	// Short busy-wait time</a:t>
            </a:r>
            <a:br>
              <a:rPr lang="en-US" sz="1900" dirty="0">
                <a:latin typeface="Courier New" pitchFamily="49" charset="0"/>
              </a:rPr>
            </a:br>
            <a:r>
              <a:rPr lang="en-US" sz="1900" dirty="0">
                <a:latin typeface="Courier New" pitchFamily="49" charset="0"/>
              </a:rPr>
              <a:t>	</a:t>
            </a:r>
            <a:r>
              <a:rPr lang="en-US" sz="1900" dirty="0">
                <a:solidFill>
                  <a:schemeClr val="hlink"/>
                </a:solidFill>
                <a:latin typeface="Courier New" pitchFamily="49" charset="0"/>
              </a:rPr>
              <a:t>while (</a:t>
            </a:r>
            <a:r>
              <a:rPr lang="en-US" sz="1900" dirty="0" err="1">
                <a:solidFill>
                  <a:schemeClr val="hlink"/>
                </a:solidFill>
                <a:latin typeface="Courier New" pitchFamily="49" charset="0"/>
              </a:rPr>
              <a:t>test&amp;set</a:t>
            </a:r>
            <a:r>
              <a:rPr lang="en-US" sz="1900" dirty="0">
                <a:solidFill>
                  <a:schemeClr val="hlink"/>
                </a:solidFill>
                <a:latin typeface="Courier New" pitchFamily="49" charset="0"/>
              </a:rPr>
              <a:t>(guard));</a:t>
            </a:r>
            <a:br>
              <a:rPr lang="en-US" sz="1900" dirty="0">
                <a:solidFill>
                  <a:schemeClr val="hlink"/>
                </a:solidFill>
                <a:latin typeface="Courier New" pitchFamily="49" charset="0"/>
              </a:rPr>
            </a:br>
            <a:r>
              <a:rPr lang="en-US" sz="1900" dirty="0">
                <a:latin typeface="Courier New" pitchFamily="49" charset="0"/>
              </a:rPr>
              <a:t>	if anyone on wait queue {</a:t>
            </a:r>
            <a:br>
              <a:rPr lang="en-US" sz="1900" dirty="0">
                <a:latin typeface="Courier New" pitchFamily="49" charset="0"/>
              </a:rPr>
            </a:br>
            <a:r>
              <a:rPr lang="en-US" sz="1900" dirty="0">
                <a:latin typeface="Courier New" pitchFamily="49" charset="0"/>
              </a:rPr>
              <a:t>		take thread off wait queue</a:t>
            </a:r>
            <a:br>
              <a:rPr lang="en-US" sz="1900" dirty="0">
                <a:latin typeface="Courier New" pitchFamily="49" charset="0"/>
              </a:rPr>
            </a:br>
            <a:r>
              <a:rPr lang="en-US" sz="1900" dirty="0">
                <a:latin typeface="Courier New" pitchFamily="49" charset="0"/>
              </a:rPr>
              <a:t>		Place on ready queue;</a:t>
            </a:r>
            <a:br>
              <a:rPr lang="en-US" sz="1900" dirty="0">
                <a:latin typeface="Courier New" pitchFamily="49" charset="0"/>
              </a:rPr>
            </a:br>
            <a:r>
              <a:rPr lang="en-US" sz="1900" dirty="0">
                <a:latin typeface="Courier New" pitchFamily="49" charset="0"/>
              </a:rPr>
              <a:t>	} else {</a:t>
            </a:r>
            <a:br>
              <a:rPr lang="en-US" sz="1900" dirty="0">
                <a:latin typeface="Courier New" pitchFamily="49" charset="0"/>
              </a:rPr>
            </a:br>
            <a:r>
              <a:rPr lang="en-US" sz="1900" dirty="0">
                <a:latin typeface="Courier New" pitchFamily="49" charset="0"/>
              </a:rPr>
              <a:t>		</a:t>
            </a:r>
            <a:r>
              <a:rPr lang="en-US" sz="1900" dirty="0">
                <a:solidFill>
                  <a:srgbClr val="2A40E2"/>
                </a:solidFill>
                <a:latin typeface="Courier New" pitchFamily="49" charset="0"/>
              </a:rPr>
              <a:t>value = FREE;</a:t>
            </a:r>
            <a:br>
              <a:rPr lang="en-US" sz="1900" dirty="0">
                <a:latin typeface="Courier New" pitchFamily="49" charset="0"/>
              </a:rPr>
            </a:br>
            <a:r>
              <a:rPr lang="en-US" sz="1900" dirty="0">
                <a:latin typeface="Courier New" pitchFamily="49" charset="0"/>
              </a:rPr>
              <a:t>	}</a:t>
            </a:r>
            <a:br>
              <a:rPr lang="en-US" sz="1900" dirty="0">
                <a:latin typeface="Courier New" pitchFamily="49" charset="0"/>
              </a:rPr>
            </a:br>
            <a:r>
              <a:rPr lang="en-US" sz="1900" dirty="0">
                <a:latin typeface="Courier New" pitchFamily="49" charset="0"/>
              </a:rPr>
              <a:t>	</a:t>
            </a:r>
            <a:r>
              <a:rPr lang="en-US" sz="1900" dirty="0">
                <a:solidFill>
                  <a:schemeClr val="hlink"/>
                </a:solidFill>
                <a:latin typeface="Courier New" pitchFamily="49" charset="0"/>
              </a:rPr>
              <a:t>guard = 0;</a:t>
            </a:r>
            <a:br>
              <a:rPr lang="en-US" sz="1900" dirty="0">
                <a:solidFill>
                  <a:schemeClr val="hlink"/>
                </a:solidFill>
                <a:latin typeface="Courier New" pitchFamily="49" charset="0"/>
              </a:rPr>
            </a:br>
            <a:endParaRPr lang="en-US" sz="1900" dirty="0">
              <a:solidFill>
                <a:schemeClr val="hlink"/>
              </a:solidFill>
              <a:latin typeface="Courier New" pitchFamily="49" charset="0"/>
            </a:endParaRPr>
          </a:p>
        </p:txBody>
      </p:sp>
      <p:grpSp>
        <p:nvGrpSpPr>
          <p:cNvPr id="456718" name="Group 14"/>
          <p:cNvGrpSpPr>
            <a:grpSpLocks/>
          </p:cNvGrpSpPr>
          <p:nvPr/>
        </p:nvGrpSpPr>
        <p:grpSpPr bwMode="auto">
          <a:xfrm>
            <a:off x="76200" y="1752600"/>
            <a:ext cx="4724400" cy="4137025"/>
            <a:chOff x="48" y="1152"/>
            <a:chExt cx="2976" cy="2606"/>
          </a:xfrm>
        </p:grpSpPr>
        <p:sp>
          <p:nvSpPr>
            <p:cNvPr id="22534" name="Text Box 4"/>
            <p:cNvSpPr txBox="1">
              <a:spLocks noChangeArrowheads="1"/>
            </p:cNvSpPr>
            <p:nvPr/>
          </p:nvSpPr>
          <p:spPr bwMode="auto">
            <a:xfrm>
              <a:off x="48" y="1152"/>
              <a:ext cx="2976" cy="26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tabLst>
                  <a:tab pos="338138" algn="l"/>
                  <a:tab pos="688975" algn="l"/>
                  <a:tab pos="1027113" algn="l"/>
                </a:tabLst>
                <a:defRPr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tabLst>
                  <a:tab pos="338138" algn="l"/>
                  <a:tab pos="688975" algn="l"/>
                  <a:tab pos="1027113" algn="l"/>
                </a:tabLst>
                <a:defRPr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tabLst>
                  <a:tab pos="338138" algn="l"/>
                  <a:tab pos="688975" algn="l"/>
                  <a:tab pos="1027113" algn="l"/>
                </a:tabLst>
                <a:defRPr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tabLst>
                  <a:tab pos="338138" algn="l"/>
                  <a:tab pos="688975" algn="l"/>
                  <a:tab pos="1027113" algn="l"/>
                </a:tabLst>
                <a:defRPr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tabLst>
                  <a:tab pos="338138" algn="l"/>
                  <a:tab pos="688975" algn="l"/>
                  <a:tab pos="1027113" algn="l"/>
                </a:tabLst>
                <a:defRPr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38138" algn="l"/>
                  <a:tab pos="688975" algn="l"/>
                  <a:tab pos="1027113" algn="l"/>
                </a:tabLst>
                <a:defRPr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38138" algn="l"/>
                  <a:tab pos="688975" algn="l"/>
                  <a:tab pos="1027113" algn="l"/>
                </a:tabLst>
                <a:defRPr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38138" algn="l"/>
                  <a:tab pos="688975" algn="l"/>
                  <a:tab pos="1027113" algn="l"/>
                </a:tabLst>
                <a:defRPr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38138" algn="l"/>
                  <a:tab pos="688975" algn="l"/>
                  <a:tab pos="1027113" algn="l"/>
                </a:tabLst>
                <a:defRPr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l"/>
              <a:r>
                <a:rPr lang="en-US" sz="1900">
                  <a:solidFill>
                    <a:schemeClr val="hlink"/>
                  </a:solidFill>
                  <a:latin typeface="Courier New" pitchFamily="49" charset="0"/>
                </a:rPr>
                <a:t>int guard = 0;</a:t>
              </a:r>
            </a:p>
            <a:p>
              <a:pPr algn="l"/>
              <a:r>
                <a:rPr lang="en-US" sz="1900">
                  <a:solidFill>
                    <a:srgbClr val="233AE1"/>
                  </a:solidFill>
                  <a:latin typeface="Courier New" pitchFamily="49" charset="0"/>
                </a:rPr>
                <a:t>int value = FREE;</a:t>
              </a:r>
            </a:p>
            <a:p>
              <a:pPr algn="l"/>
              <a:endParaRPr lang="en-US" sz="1900">
                <a:latin typeface="Courier New" pitchFamily="49" charset="0"/>
              </a:endParaRPr>
            </a:p>
            <a:p>
              <a:pPr algn="l"/>
              <a:r>
                <a:rPr lang="en-US" sz="1900">
                  <a:latin typeface="Courier New" pitchFamily="49" charset="0"/>
                </a:rPr>
                <a:t>Acquire() {</a:t>
              </a:r>
            </a:p>
            <a:p>
              <a:pPr algn="l"/>
              <a:r>
                <a:rPr lang="en-US" sz="1900">
                  <a:latin typeface="Courier New" pitchFamily="49" charset="0"/>
                </a:rPr>
                <a:t>	// Short busy-wait time</a:t>
              </a:r>
              <a:br>
                <a:rPr lang="en-US" sz="1900">
                  <a:latin typeface="Courier New" pitchFamily="49" charset="0"/>
                </a:rPr>
              </a:br>
              <a:r>
                <a:rPr lang="en-US" sz="1900">
                  <a:latin typeface="Courier New" pitchFamily="49" charset="0"/>
                </a:rPr>
                <a:t>	</a:t>
              </a:r>
              <a:r>
                <a:rPr lang="en-US" sz="1900">
                  <a:solidFill>
                    <a:schemeClr val="hlink"/>
                  </a:solidFill>
                  <a:latin typeface="Courier New" pitchFamily="49" charset="0"/>
                </a:rPr>
                <a:t>while (test&amp;set(guard));</a:t>
              </a:r>
              <a:br>
                <a:rPr lang="en-US" sz="1900">
                  <a:latin typeface="Courier New" pitchFamily="49" charset="0"/>
                </a:rPr>
              </a:br>
              <a:r>
                <a:rPr lang="en-US" sz="1900">
                  <a:latin typeface="Courier New" pitchFamily="49" charset="0"/>
                </a:rPr>
                <a:t>	if (</a:t>
              </a:r>
              <a:r>
                <a:rPr lang="en-US" sz="1900">
                  <a:solidFill>
                    <a:srgbClr val="2A40E2"/>
                  </a:solidFill>
                  <a:latin typeface="Courier New" pitchFamily="49" charset="0"/>
                </a:rPr>
                <a:t>value == BUSY</a:t>
              </a:r>
              <a:r>
                <a:rPr lang="en-US" sz="1900">
                  <a:latin typeface="Courier New" pitchFamily="49" charset="0"/>
                </a:rPr>
                <a:t>) {</a:t>
              </a:r>
            </a:p>
            <a:p>
              <a:pPr algn="l"/>
              <a:r>
                <a:rPr lang="en-US" sz="1900">
                  <a:latin typeface="Courier New" pitchFamily="49" charset="0"/>
                </a:rPr>
                <a:t>		put thread on wait queue;</a:t>
              </a:r>
            </a:p>
            <a:p>
              <a:pPr algn="l"/>
              <a:r>
                <a:rPr lang="en-US" sz="1900">
                  <a:latin typeface="Courier New" pitchFamily="49" charset="0"/>
                </a:rPr>
                <a:t>		go to sleep() &amp; </a:t>
              </a:r>
              <a:r>
                <a:rPr lang="en-US" sz="1900">
                  <a:solidFill>
                    <a:schemeClr val="hlink"/>
                  </a:solidFill>
                  <a:latin typeface="Courier New" pitchFamily="49" charset="0"/>
                </a:rPr>
                <a:t>guard = 0</a:t>
              </a:r>
              <a:r>
                <a:rPr lang="en-US" sz="1900">
                  <a:latin typeface="Courier New" pitchFamily="49" charset="0"/>
                </a:rPr>
                <a:t>;</a:t>
              </a:r>
              <a:br>
                <a:rPr lang="en-US" sz="1900">
                  <a:latin typeface="Courier New" pitchFamily="49" charset="0"/>
                </a:rPr>
              </a:br>
              <a:r>
                <a:rPr lang="en-US" sz="1900">
                  <a:latin typeface="Courier New" pitchFamily="49" charset="0"/>
                </a:rPr>
                <a:t>	} else {</a:t>
              </a:r>
              <a:br>
                <a:rPr lang="en-US" sz="1900">
                  <a:latin typeface="Courier New" pitchFamily="49" charset="0"/>
                </a:rPr>
              </a:br>
              <a:r>
                <a:rPr lang="en-US" sz="1900">
                  <a:latin typeface="Courier New" pitchFamily="49" charset="0"/>
                </a:rPr>
                <a:t>		</a:t>
              </a:r>
              <a:r>
                <a:rPr lang="en-US" sz="1900">
                  <a:solidFill>
                    <a:srgbClr val="2A40E2"/>
                  </a:solidFill>
                  <a:latin typeface="Courier New" pitchFamily="49" charset="0"/>
                </a:rPr>
                <a:t>value = BUSY;</a:t>
              </a:r>
              <a:br>
                <a:rPr lang="en-US" sz="1900">
                  <a:latin typeface="Courier New" pitchFamily="49" charset="0"/>
                </a:rPr>
              </a:br>
              <a:r>
                <a:rPr lang="en-US" sz="1900">
                  <a:latin typeface="Courier New" pitchFamily="49" charset="0"/>
                </a:rPr>
                <a:t>		</a:t>
              </a:r>
              <a:r>
                <a:rPr lang="en-US" sz="1900">
                  <a:solidFill>
                    <a:schemeClr val="hlink"/>
                  </a:solidFill>
                  <a:latin typeface="Courier New" pitchFamily="49" charset="0"/>
                </a:rPr>
                <a:t>guard = 0;</a:t>
              </a:r>
              <a:br>
                <a:rPr lang="en-US" sz="1900">
                  <a:solidFill>
                    <a:schemeClr val="hlink"/>
                  </a:solidFill>
                  <a:latin typeface="Courier New" pitchFamily="49" charset="0"/>
                </a:rPr>
              </a:br>
              <a:r>
                <a:rPr lang="en-US" sz="1900">
                  <a:latin typeface="Courier New" pitchFamily="49" charset="0"/>
                </a:rPr>
                <a:t>	}</a:t>
              </a:r>
              <a:br>
                <a:rPr lang="en-US" sz="1900">
                  <a:latin typeface="Courier New" pitchFamily="49" charset="0"/>
                </a:rPr>
              </a:br>
              <a:r>
                <a:rPr lang="en-US" sz="1900">
                  <a:latin typeface="Courier New" pitchFamily="49" charset="0"/>
                </a:rPr>
                <a:t>}</a:t>
              </a:r>
            </a:p>
          </p:txBody>
        </p:sp>
        <p:grpSp>
          <p:nvGrpSpPr>
            <p:cNvPr id="22535" name="Group 6"/>
            <p:cNvGrpSpPr>
              <a:grpSpLocks/>
            </p:cNvGrpSpPr>
            <p:nvPr/>
          </p:nvGrpSpPr>
          <p:grpSpPr bwMode="auto">
            <a:xfrm>
              <a:off x="1728" y="1248"/>
              <a:ext cx="384" cy="432"/>
              <a:chOff x="1776" y="912"/>
              <a:chExt cx="476" cy="576"/>
            </a:xfrm>
          </p:grpSpPr>
          <p:sp>
            <p:nvSpPr>
              <p:cNvPr id="22536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1776" y="912"/>
                <a:ext cx="476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37" name="Freeform 8"/>
              <p:cNvSpPr>
                <a:spLocks/>
              </p:cNvSpPr>
              <p:nvPr/>
            </p:nvSpPr>
            <p:spPr bwMode="auto">
              <a:xfrm>
                <a:off x="1818" y="1046"/>
                <a:ext cx="434" cy="442"/>
              </a:xfrm>
              <a:custGeom>
                <a:avLst/>
                <a:gdLst>
                  <a:gd name="T0" fmla="*/ 4 w 1303"/>
                  <a:gd name="T1" fmla="*/ 79 h 1327"/>
                  <a:gd name="T2" fmla="*/ 7 w 1303"/>
                  <a:gd name="T3" fmla="*/ 86 h 1327"/>
                  <a:gd name="T4" fmla="*/ 13 w 1303"/>
                  <a:gd name="T5" fmla="*/ 97 h 1327"/>
                  <a:gd name="T6" fmla="*/ 19 w 1303"/>
                  <a:gd name="T7" fmla="*/ 109 h 1327"/>
                  <a:gd name="T8" fmla="*/ 28 w 1303"/>
                  <a:gd name="T9" fmla="*/ 121 h 1327"/>
                  <a:gd name="T10" fmla="*/ 38 w 1303"/>
                  <a:gd name="T11" fmla="*/ 132 h 1327"/>
                  <a:gd name="T12" fmla="*/ 50 w 1303"/>
                  <a:gd name="T13" fmla="*/ 140 h 1327"/>
                  <a:gd name="T14" fmla="*/ 63 w 1303"/>
                  <a:gd name="T15" fmla="*/ 145 h 1327"/>
                  <a:gd name="T16" fmla="*/ 76 w 1303"/>
                  <a:gd name="T17" fmla="*/ 147 h 1327"/>
                  <a:gd name="T18" fmla="*/ 90 w 1303"/>
                  <a:gd name="T19" fmla="*/ 146 h 1327"/>
                  <a:gd name="T20" fmla="*/ 104 w 1303"/>
                  <a:gd name="T21" fmla="*/ 142 h 1327"/>
                  <a:gd name="T22" fmla="*/ 116 w 1303"/>
                  <a:gd name="T23" fmla="*/ 136 h 1327"/>
                  <a:gd name="T24" fmla="*/ 128 w 1303"/>
                  <a:gd name="T25" fmla="*/ 126 h 1327"/>
                  <a:gd name="T26" fmla="*/ 136 w 1303"/>
                  <a:gd name="T27" fmla="*/ 116 h 1327"/>
                  <a:gd name="T28" fmla="*/ 142 w 1303"/>
                  <a:gd name="T29" fmla="*/ 105 h 1327"/>
                  <a:gd name="T30" fmla="*/ 144 w 1303"/>
                  <a:gd name="T31" fmla="*/ 94 h 1327"/>
                  <a:gd name="T32" fmla="*/ 145 w 1303"/>
                  <a:gd name="T33" fmla="*/ 82 h 1327"/>
                  <a:gd name="T34" fmla="*/ 143 w 1303"/>
                  <a:gd name="T35" fmla="*/ 71 h 1327"/>
                  <a:gd name="T36" fmla="*/ 140 w 1303"/>
                  <a:gd name="T37" fmla="*/ 59 h 1327"/>
                  <a:gd name="T38" fmla="*/ 136 w 1303"/>
                  <a:gd name="T39" fmla="*/ 48 h 1327"/>
                  <a:gd name="T40" fmla="*/ 132 w 1303"/>
                  <a:gd name="T41" fmla="*/ 37 h 1327"/>
                  <a:gd name="T42" fmla="*/ 128 w 1303"/>
                  <a:gd name="T43" fmla="*/ 27 h 1327"/>
                  <a:gd name="T44" fmla="*/ 123 w 1303"/>
                  <a:gd name="T45" fmla="*/ 18 h 1327"/>
                  <a:gd name="T46" fmla="*/ 117 w 1303"/>
                  <a:gd name="T47" fmla="*/ 11 h 1327"/>
                  <a:gd name="T48" fmla="*/ 111 w 1303"/>
                  <a:gd name="T49" fmla="*/ 5 h 1327"/>
                  <a:gd name="T50" fmla="*/ 104 w 1303"/>
                  <a:gd name="T51" fmla="*/ 1 h 1327"/>
                  <a:gd name="T52" fmla="*/ 98 w 1303"/>
                  <a:gd name="T53" fmla="*/ 0 h 1327"/>
                  <a:gd name="T54" fmla="*/ 93 w 1303"/>
                  <a:gd name="T55" fmla="*/ 0 h 1327"/>
                  <a:gd name="T56" fmla="*/ 89 w 1303"/>
                  <a:gd name="T57" fmla="*/ 3 h 1327"/>
                  <a:gd name="T58" fmla="*/ 85 w 1303"/>
                  <a:gd name="T59" fmla="*/ 6 h 1327"/>
                  <a:gd name="T60" fmla="*/ 84 w 1303"/>
                  <a:gd name="T61" fmla="*/ 10 h 1327"/>
                  <a:gd name="T62" fmla="*/ 83 w 1303"/>
                  <a:gd name="T63" fmla="*/ 15 h 1327"/>
                  <a:gd name="T64" fmla="*/ 83 w 1303"/>
                  <a:gd name="T65" fmla="*/ 20 h 1327"/>
                  <a:gd name="T66" fmla="*/ 83 w 1303"/>
                  <a:gd name="T67" fmla="*/ 25 h 1327"/>
                  <a:gd name="T68" fmla="*/ 84 w 1303"/>
                  <a:gd name="T69" fmla="*/ 28 h 1327"/>
                  <a:gd name="T70" fmla="*/ 85 w 1303"/>
                  <a:gd name="T71" fmla="*/ 32 h 1327"/>
                  <a:gd name="T72" fmla="*/ 85 w 1303"/>
                  <a:gd name="T73" fmla="*/ 36 h 1327"/>
                  <a:gd name="T74" fmla="*/ 82 w 1303"/>
                  <a:gd name="T75" fmla="*/ 40 h 1327"/>
                  <a:gd name="T76" fmla="*/ 78 w 1303"/>
                  <a:gd name="T77" fmla="*/ 41 h 1327"/>
                  <a:gd name="T78" fmla="*/ 73 w 1303"/>
                  <a:gd name="T79" fmla="*/ 43 h 1327"/>
                  <a:gd name="T80" fmla="*/ 68 w 1303"/>
                  <a:gd name="T81" fmla="*/ 45 h 1327"/>
                  <a:gd name="T82" fmla="*/ 63 w 1303"/>
                  <a:gd name="T83" fmla="*/ 47 h 1327"/>
                  <a:gd name="T84" fmla="*/ 58 w 1303"/>
                  <a:gd name="T85" fmla="*/ 49 h 1327"/>
                  <a:gd name="T86" fmla="*/ 54 w 1303"/>
                  <a:gd name="T87" fmla="*/ 52 h 1327"/>
                  <a:gd name="T88" fmla="*/ 50 w 1303"/>
                  <a:gd name="T89" fmla="*/ 55 h 1327"/>
                  <a:gd name="T90" fmla="*/ 45 w 1303"/>
                  <a:gd name="T91" fmla="*/ 57 h 1327"/>
                  <a:gd name="T92" fmla="*/ 41 w 1303"/>
                  <a:gd name="T93" fmla="*/ 55 h 1327"/>
                  <a:gd name="T94" fmla="*/ 38 w 1303"/>
                  <a:gd name="T95" fmla="*/ 52 h 1327"/>
                  <a:gd name="T96" fmla="*/ 34 w 1303"/>
                  <a:gd name="T97" fmla="*/ 48 h 1327"/>
                  <a:gd name="T98" fmla="*/ 29 w 1303"/>
                  <a:gd name="T99" fmla="*/ 44 h 1327"/>
                  <a:gd name="T100" fmla="*/ 24 w 1303"/>
                  <a:gd name="T101" fmla="*/ 41 h 1327"/>
                  <a:gd name="T102" fmla="*/ 17 w 1303"/>
                  <a:gd name="T103" fmla="*/ 40 h 1327"/>
                  <a:gd name="T104" fmla="*/ 11 w 1303"/>
                  <a:gd name="T105" fmla="*/ 41 h 1327"/>
                  <a:gd name="T106" fmla="*/ 5 w 1303"/>
                  <a:gd name="T107" fmla="*/ 45 h 1327"/>
                  <a:gd name="T108" fmla="*/ 1 w 1303"/>
                  <a:gd name="T109" fmla="*/ 51 h 1327"/>
                  <a:gd name="T110" fmla="*/ 0 w 1303"/>
                  <a:gd name="T111" fmla="*/ 58 h 1327"/>
                  <a:gd name="T112" fmla="*/ 0 w 1303"/>
                  <a:gd name="T113" fmla="*/ 65 h 1327"/>
                  <a:gd name="T114" fmla="*/ 2 w 1303"/>
                  <a:gd name="T115" fmla="*/ 71 h 1327"/>
                  <a:gd name="T116" fmla="*/ 3 w 1303"/>
                  <a:gd name="T117" fmla="*/ 75 h 1327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303" h="1327">
                    <a:moveTo>
                      <a:pt x="28" y="680"/>
                    </a:moveTo>
                    <a:lnTo>
                      <a:pt x="28" y="681"/>
                    </a:lnTo>
                    <a:lnTo>
                      <a:pt x="30" y="684"/>
                    </a:lnTo>
                    <a:lnTo>
                      <a:pt x="30" y="686"/>
                    </a:lnTo>
                    <a:lnTo>
                      <a:pt x="30" y="688"/>
                    </a:lnTo>
                    <a:lnTo>
                      <a:pt x="33" y="691"/>
                    </a:lnTo>
                    <a:lnTo>
                      <a:pt x="34" y="697"/>
                    </a:lnTo>
                    <a:lnTo>
                      <a:pt x="36" y="698"/>
                    </a:lnTo>
                    <a:lnTo>
                      <a:pt x="36" y="704"/>
                    </a:lnTo>
                    <a:lnTo>
                      <a:pt x="37" y="708"/>
                    </a:lnTo>
                    <a:lnTo>
                      <a:pt x="40" y="714"/>
                    </a:lnTo>
                    <a:lnTo>
                      <a:pt x="43" y="720"/>
                    </a:lnTo>
                    <a:lnTo>
                      <a:pt x="44" y="725"/>
                    </a:lnTo>
                    <a:lnTo>
                      <a:pt x="47" y="733"/>
                    </a:lnTo>
                    <a:lnTo>
                      <a:pt x="51" y="740"/>
                    </a:lnTo>
                    <a:lnTo>
                      <a:pt x="53" y="745"/>
                    </a:lnTo>
                    <a:lnTo>
                      <a:pt x="55" y="752"/>
                    </a:lnTo>
                    <a:lnTo>
                      <a:pt x="60" y="761"/>
                    </a:lnTo>
                    <a:lnTo>
                      <a:pt x="64" y="769"/>
                    </a:lnTo>
                    <a:lnTo>
                      <a:pt x="67" y="778"/>
                    </a:lnTo>
                    <a:lnTo>
                      <a:pt x="70" y="785"/>
                    </a:lnTo>
                    <a:lnTo>
                      <a:pt x="74" y="795"/>
                    </a:lnTo>
                    <a:lnTo>
                      <a:pt x="80" y="804"/>
                    </a:lnTo>
                    <a:lnTo>
                      <a:pt x="84" y="812"/>
                    </a:lnTo>
                    <a:lnTo>
                      <a:pt x="87" y="822"/>
                    </a:lnTo>
                    <a:lnTo>
                      <a:pt x="92" y="832"/>
                    </a:lnTo>
                    <a:lnTo>
                      <a:pt x="98" y="842"/>
                    </a:lnTo>
                    <a:lnTo>
                      <a:pt x="101" y="852"/>
                    </a:lnTo>
                    <a:lnTo>
                      <a:pt x="108" y="861"/>
                    </a:lnTo>
                    <a:lnTo>
                      <a:pt x="114" y="872"/>
                    </a:lnTo>
                    <a:lnTo>
                      <a:pt x="118" y="883"/>
                    </a:lnTo>
                    <a:lnTo>
                      <a:pt x="124" y="893"/>
                    </a:lnTo>
                    <a:lnTo>
                      <a:pt x="129" y="903"/>
                    </a:lnTo>
                    <a:lnTo>
                      <a:pt x="136" y="915"/>
                    </a:lnTo>
                    <a:lnTo>
                      <a:pt x="142" y="926"/>
                    </a:lnTo>
                    <a:lnTo>
                      <a:pt x="148" y="936"/>
                    </a:lnTo>
                    <a:lnTo>
                      <a:pt x="153" y="947"/>
                    </a:lnTo>
                    <a:lnTo>
                      <a:pt x="161" y="959"/>
                    </a:lnTo>
                    <a:lnTo>
                      <a:pt x="168" y="969"/>
                    </a:lnTo>
                    <a:lnTo>
                      <a:pt x="173" y="980"/>
                    </a:lnTo>
                    <a:lnTo>
                      <a:pt x="180" y="991"/>
                    </a:lnTo>
                    <a:lnTo>
                      <a:pt x="189" y="1003"/>
                    </a:lnTo>
                    <a:lnTo>
                      <a:pt x="196" y="1014"/>
                    </a:lnTo>
                    <a:lnTo>
                      <a:pt x="202" y="1024"/>
                    </a:lnTo>
                    <a:lnTo>
                      <a:pt x="210" y="1035"/>
                    </a:lnTo>
                    <a:lnTo>
                      <a:pt x="219" y="1047"/>
                    </a:lnTo>
                    <a:lnTo>
                      <a:pt x="226" y="1058"/>
                    </a:lnTo>
                    <a:lnTo>
                      <a:pt x="233" y="1068"/>
                    </a:lnTo>
                    <a:lnTo>
                      <a:pt x="243" y="1078"/>
                    </a:lnTo>
                    <a:lnTo>
                      <a:pt x="250" y="1091"/>
                    </a:lnTo>
                    <a:lnTo>
                      <a:pt x="260" y="1101"/>
                    </a:lnTo>
                    <a:lnTo>
                      <a:pt x="269" y="1111"/>
                    </a:lnTo>
                    <a:lnTo>
                      <a:pt x="277" y="1122"/>
                    </a:lnTo>
                    <a:lnTo>
                      <a:pt x="286" y="1131"/>
                    </a:lnTo>
                    <a:lnTo>
                      <a:pt x="296" y="1141"/>
                    </a:lnTo>
                    <a:lnTo>
                      <a:pt x="304" y="1152"/>
                    </a:lnTo>
                    <a:lnTo>
                      <a:pt x="314" y="1161"/>
                    </a:lnTo>
                    <a:lnTo>
                      <a:pt x="324" y="1171"/>
                    </a:lnTo>
                    <a:lnTo>
                      <a:pt x="333" y="1181"/>
                    </a:lnTo>
                    <a:lnTo>
                      <a:pt x="342" y="1188"/>
                    </a:lnTo>
                    <a:lnTo>
                      <a:pt x="352" y="1199"/>
                    </a:lnTo>
                    <a:lnTo>
                      <a:pt x="362" y="1206"/>
                    </a:lnTo>
                    <a:lnTo>
                      <a:pt x="372" y="1215"/>
                    </a:lnTo>
                    <a:lnTo>
                      <a:pt x="382" y="1222"/>
                    </a:lnTo>
                    <a:lnTo>
                      <a:pt x="394" y="1230"/>
                    </a:lnTo>
                    <a:lnTo>
                      <a:pt x="405" y="1237"/>
                    </a:lnTo>
                    <a:lnTo>
                      <a:pt x="415" y="1245"/>
                    </a:lnTo>
                    <a:lnTo>
                      <a:pt x="425" y="1252"/>
                    </a:lnTo>
                    <a:lnTo>
                      <a:pt x="436" y="1259"/>
                    </a:lnTo>
                    <a:lnTo>
                      <a:pt x="448" y="1264"/>
                    </a:lnTo>
                    <a:lnTo>
                      <a:pt x="459" y="1270"/>
                    </a:lnTo>
                    <a:lnTo>
                      <a:pt x="469" y="1274"/>
                    </a:lnTo>
                    <a:lnTo>
                      <a:pt x="480" y="1281"/>
                    </a:lnTo>
                    <a:lnTo>
                      <a:pt x="492" y="1286"/>
                    </a:lnTo>
                    <a:lnTo>
                      <a:pt x="504" y="1290"/>
                    </a:lnTo>
                    <a:lnTo>
                      <a:pt x="516" y="1294"/>
                    </a:lnTo>
                    <a:lnTo>
                      <a:pt x="527" y="1299"/>
                    </a:lnTo>
                    <a:lnTo>
                      <a:pt x="539" y="1301"/>
                    </a:lnTo>
                    <a:lnTo>
                      <a:pt x="551" y="1307"/>
                    </a:lnTo>
                    <a:lnTo>
                      <a:pt x="563" y="1310"/>
                    </a:lnTo>
                    <a:lnTo>
                      <a:pt x="576" y="1313"/>
                    </a:lnTo>
                    <a:lnTo>
                      <a:pt x="587" y="1316"/>
                    </a:lnTo>
                    <a:lnTo>
                      <a:pt x="600" y="1317"/>
                    </a:lnTo>
                    <a:lnTo>
                      <a:pt x="611" y="1318"/>
                    </a:lnTo>
                    <a:lnTo>
                      <a:pt x="624" y="1321"/>
                    </a:lnTo>
                    <a:lnTo>
                      <a:pt x="637" y="1323"/>
                    </a:lnTo>
                    <a:lnTo>
                      <a:pt x="648" y="1324"/>
                    </a:lnTo>
                    <a:lnTo>
                      <a:pt x="661" y="1324"/>
                    </a:lnTo>
                    <a:lnTo>
                      <a:pt x="674" y="1326"/>
                    </a:lnTo>
                    <a:lnTo>
                      <a:pt x="686" y="1327"/>
                    </a:lnTo>
                    <a:lnTo>
                      <a:pt x="698" y="1327"/>
                    </a:lnTo>
                    <a:lnTo>
                      <a:pt x="710" y="1327"/>
                    </a:lnTo>
                    <a:lnTo>
                      <a:pt x="723" y="1327"/>
                    </a:lnTo>
                    <a:lnTo>
                      <a:pt x="736" y="1326"/>
                    </a:lnTo>
                    <a:lnTo>
                      <a:pt x="749" y="1326"/>
                    </a:lnTo>
                    <a:lnTo>
                      <a:pt x="762" y="1324"/>
                    </a:lnTo>
                    <a:lnTo>
                      <a:pt x="772" y="1323"/>
                    </a:lnTo>
                    <a:lnTo>
                      <a:pt x="786" y="1321"/>
                    </a:lnTo>
                    <a:lnTo>
                      <a:pt x="799" y="1318"/>
                    </a:lnTo>
                    <a:lnTo>
                      <a:pt x="810" y="1317"/>
                    </a:lnTo>
                    <a:lnTo>
                      <a:pt x="823" y="1314"/>
                    </a:lnTo>
                    <a:lnTo>
                      <a:pt x="836" y="1311"/>
                    </a:lnTo>
                    <a:lnTo>
                      <a:pt x="848" y="1310"/>
                    </a:lnTo>
                    <a:lnTo>
                      <a:pt x="860" y="1306"/>
                    </a:lnTo>
                    <a:lnTo>
                      <a:pt x="872" y="1301"/>
                    </a:lnTo>
                    <a:lnTo>
                      <a:pt x="885" y="1299"/>
                    </a:lnTo>
                    <a:lnTo>
                      <a:pt x="897" y="1296"/>
                    </a:lnTo>
                    <a:lnTo>
                      <a:pt x="908" y="1290"/>
                    </a:lnTo>
                    <a:lnTo>
                      <a:pt x="921" y="1287"/>
                    </a:lnTo>
                    <a:lnTo>
                      <a:pt x="934" y="1281"/>
                    </a:lnTo>
                    <a:lnTo>
                      <a:pt x="945" y="1277"/>
                    </a:lnTo>
                    <a:lnTo>
                      <a:pt x="958" y="1272"/>
                    </a:lnTo>
                    <a:lnTo>
                      <a:pt x="969" y="1266"/>
                    </a:lnTo>
                    <a:lnTo>
                      <a:pt x="980" y="1262"/>
                    </a:lnTo>
                    <a:lnTo>
                      <a:pt x="992" y="1256"/>
                    </a:lnTo>
                    <a:lnTo>
                      <a:pt x="1003" y="1249"/>
                    </a:lnTo>
                    <a:lnTo>
                      <a:pt x="1016" y="1242"/>
                    </a:lnTo>
                    <a:lnTo>
                      <a:pt x="1026" y="1235"/>
                    </a:lnTo>
                    <a:lnTo>
                      <a:pt x="1039" y="1230"/>
                    </a:lnTo>
                    <a:lnTo>
                      <a:pt x="1049" y="1222"/>
                    </a:lnTo>
                    <a:lnTo>
                      <a:pt x="1060" y="1215"/>
                    </a:lnTo>
                    <a:lnTo>
                      <a:pt x="1070" y="1206"/>
                    </a:lnTo>
                    <a:lnTo>
                      <a:pt x="1081" y="1200"/>
                    </a:lnTo>
                    <a:lnTo>
                      <a:pt x="1093" y="1190"/>
                    </a:lnTo>
                    <a:lnTo>
                      <a:pt x="1103" y="1183"/>
                    </a:lnTo>
                    <a:lnTo>
                      <a:pt x="1114" y="1175"/>
                    </a:lnTo>
                    <a:lnTo>
                      <a:pt x="1125" y="1168"/>
                    </a:lnTo>
                    <a:lnTo>
                      <a:pt x="1134" y="1158"/>
                    </a:lnTo>
                    <a:lnTo>
                      <a:pt x="1144" y="1149"/>
                    </a:lnTo>
                    <a:lnTo>
                      <a:pt x="1152" y="1139"/>
                    </a:lnTo>
                    <a:lnTo>
                      <a:pt x="1162" y="1131"/>
                    </a:lnTo>
                    <a:lnTo>
                      <a:pt x="1171" y="1122"/>
                    </a:lnTo>
                    <a:lnTo>
                      <a:pt x="1179" y="1112"/>
                    </a:lnTo>
                    <a:lnTo>
                      <a:pt x="1186" y="1104"/>
                    </a:lnTo>
                    <a:lnTo>
                      <a:pt x="1195" y="1095"/>
                    </a:lnTo>
                    <a:lnTo>
                      <a:pt x="1202" y="1084"/>
                    </a:lnTo>
                    <a:lnTo>
                      <a:pt x="1209" y="1075"/>
                    </a:lnTo>
                    <a:lnTo>
                      <a:pt x="1215" y="1067"/>
                    </a:lnTo>
                    <a:lnTo>
                      <a:pt x="1223" y="1057"/>
                    </a:lnTo>
                    <a:lnTo>
                      <a:pt x="1229" y="1047"/>
                    </a:lnTo>
                    <a:lnTo>
                      <a:pt x="1235" y="1038"/>
                    </a:lnTo>
                    <a:lnTo>
                      <a:pt x="1240" y="1028"/>
                    </a:lnTo>
                    <a:lnTo>
                      <a:pt x="1246" y="1018"/>
                    </a:lnTo>
                    <a:lnTo>
                      <a:pt x="1252" y="1008"/>
                    </a:lnTo>
                    <a:lnTo>
                      <a:pt x="1256" y="998"/>
                    </a:lnTo>
                    <a:lnTo>
                      <a:pt x="1260" y="989"/>
                    </a:lnTo>
                    <a:lnTo>
                      <a:pt x="1266" y="979"/>
                    </a:lnTo>
                    <a:lnTo>
                      <a:pt x="1269" y="969"/>
                    </a:lnTo>
                    <a:lnTo>
                      <a:pt x="1273" y="960"/>
                    </a:lnTo>
                    <a:lnTo>
                      <a:pt x="1276" y="949"/>
                    </a:lnTo>
                    <a:lnTo>
                      <a:pt x="1282" y="940"/>
                    </a:lnTo>
                    <a:lnTo>
                      <a:pt x="1283" y="929"/>
                    </a:lnTo>
                    <a:lnTo>
                      <a:pt x="1286" y="919"/>
                    </a:lnTo>
                    <a:lnTo>
                      <a:pt x="1289" y="907"/>
                    </a:lnTo>
                    <a:lnTo>
                      <a:pt x="1292" y="899"/>
                    </a:lnTo>
                    <a:lnTo>
                      <a:pt x="1293" y="888"/>
                    </a:lnTo>
                    <a:lnTo>
                      <a:pt x="1296" y="879"/>
                    </a:lnTo>
                    <a:lnTo>
                      <a:pt x="1297" y="868"/>
                    </a:lnTo>
                    <a:lnTo>
                      <a:pt x="1299" y="858"/>
                    </a:lnTo>
                    <a:lnTo>
                      <a:pt x="1300" y="848"/>
                    </a:lnTo>
                    <a:lnTo>
                      <a:pt x="1300" y="836"/>
                    </a:lnTo>
                    <a:lnTo>
                      <a:pt x="1302" y="826"/>
                    </a:lnTo>
                    <a:lnTo>
                      <a:pt x="1303" y="816"/>
                    </a:lnTo>
                    <a:lnTo>
                      <a:pt x="1303" y="805"/>
                    </a:lnTo>
                    <a:lnTo>
                      <a:pt x="1303" y="795"/>
                    </a:lnTo>
                    <a:lnTo>
                      <a:pt x="1303" y="784"/>
                    </a:lnTo>
                    <a:lnTo>
                      <a:pt x="1303" y="774"/>
                    </a:lnTo>
                    <a:lnTo>
                      <a:pt x="1303" y="764"/>
                    </a:lnTo>
                    <a:lnTo>
                      <a:pt x="1303" y="752"/>
                    </a:lnTo>
                    <a:lnTo>
                      <a:pt x="1302" y="742"/>
                    </a:lnTo>
                    <a:lnTo>
                      <a:pt x="1302" y="733"/>
                    </a:lnTo>
                    <a:lnTo>
                      <a:pt x="1300" y="721"/>
                    </a:lnTo>
                    <a:lnTo>
                      <a:pt x="1300" y="711"/>
                    </a:lnTo>
                    <a:lnTo>
                      <a:pt x="1299" y="701"/>
                    </a:lnTo>
                    <a:lnTo>
                      <a:pt x="1297" y="691"/>
                    </a:lnTo>
                    <a:lnTo>
                      <a:pt x="1296" y="680"/>
                    </a:lnTo>
                    <a:lnTo>
                      <a:pt x="1294" y="669"/>
                    </a:lnTo>
                    <a:lnTo>
                      <a:pt x="1293" y="659"/>
                    </a:lnTo>
                    <a:lnTo>
                      <a:pt x="1290" y="649"/>
                    </a:lnTo>
                    <a:lnTo>
                      <a:pt x="1289" y="637"/>
                    </a:lnTo>
                    <a:lnTo>
                      <a:pt x="1287" y="627"/>
                    </a:lnTo>
                    <a:lnTo>
                      <a:pt x="1285" y="616"/>
                    </a:lnTo>
                    <a:lnTo>
                      <a:pt x="1283" y="607"/>
                    </a:lnTo>
                    <a:lnTo>
                      <a:pt x="1280" y="596"/>
                    </a:lnTo>
                    <a:lnTo>
                      <a:pt x="1277" y="586"/>
                    </a:lnTo>
                    <a:lnTo>
                      <a:pt x="1275" y="576"/>
                    </a:lnTo>
                    <a:lnTo>
                      <a:pt x="1272" y="566"/>
                    </a:lnTo>
                    <a:lnTo>
                      <a:pt x="1269" y="555"/>
                    </a:lnTo>
                    <a:lnTo>
                      <a:pt x="1266" y="545"/>
                    </a:lnTo>
                    <a:lnTo>
                      <a:pt x="1263" y="533"/>
                    </a:lnTo>
                    <a:lnTo>
                      <a:pt x="1260" y="525"/>
                    </a:lnTo>
                    <a:lnTo>
                      <a:pt x="1256" y="515"/>
                    </a:lnTo>
                    <a:lnTo>
                      <a:pt x="1253" y="504"/>
                    </a:lnTo>
                    <a:lnTo>
                      <a:pt x="1250" y="494"/>
                    </a:lnTo>
                    <a:lnTo>
                      <a:pt x="1246" y="484"/>
                    </a:lnTo>
                    <a:lnTo>
                      <a:pt x="1243" y="474"/>
                    </a:lnTo>
                    <a:lnTo>
                      <a:pt x="1239" y="464"/>
                    </a:lnTo>
                    <a:lnTo>
                      <a:pt x="1236" y="452"/>
                    </a:lnTo>
                    <a:lnTo>
                      <a:pt x="1233" y="442"/>
                    </a:lnTo>
                    <a:lnTo>
                      <a:pt x="1229" y="432"/>
                    </a:lnTo>
                    <a:lnTo>
                      <a:pt x="1226" y="422"/>
                    </a:lnTo>
                    <a:lnTo>
                      <a:pt x="1222" y="413"/>
                    </a:lnTo>
                    <a:lnTo>
                      <a:pt x="1219" y="403"/>
                    </a:lnTo>
                    <a:lnTo>
                      <a:pt x="1213" y="393"/>
                    </a:lnTo>
                    <a:lnTo>
                      <a:pt x="1212" y="383"/>
                    </a:lnTo>
                    <a:lnTo>
                      <a:pt x="1208" y="373"/>
                    </a:lnTo>
                    <a:lnTo>
                      <a:pt x="1205" y="364"/>
                    </a:lnTo>
                    <a:lnTo>
                      <a:pt x="1201" y="354"/>
                    </a:lnTo>
                    <a:lnTo>
                      <a:pt x="1196" y="343"/>
                    </a:lnTo>
                    <a:lnTo>
                      <a:pt x="1192" y="334"/>
                    </a:lnTo>
                    <a:lnTo>
                      <a:pt x="1188" y="326"/>
                    </a:lnTo>
                    <a:lnTo>
                      <a:pt x="1185" y="316"/>
                    </a:lnTo>
                    <a:lnTo>
                      <a:pt x="1181" y="306"/>
                    </a:lnTo>
                    <a:lnTo>
                      <a:pt x="1178" y="297"/>
                    </a:lnTo>
                    <a:lnTo>
                      <a:pt x="1174" y="287"/>
                    </a:lnTo>
                    <a:lnTo>
                      <a:pt x="1169" y="279"/>
                    </a:lnTo>
                    <a:lnTo>
                      <a:pt x="1165" y="270"/>
                    </a:lnTo>
                    <a:lnTo>
                      <a:pt x="1161" y="260"/>
                    </a:lnTo>
                    <a:lnTo>
                      <a:pt x="1157" y="252"/>
                    </a:lnTo>
                    <a:lnTo>
                      <a:pt x="1152" y="243"/>
                    </a:lnTo>
                    <a:lnTo>
                      <a:pt x="1148" y="235"/>
                    </a:lnTo>
                    <a:lnTo>
                      <a:pt x="1144" y="226"/>
                    </a:lnTo>
                    <a:lnTo>
                      <a:pt x="1140" y="219"/>
                    </a:lnTo>
                    <a:lnTo>
                      <a:pt x="1135" y="209"/>
                    </a:lnTo>
                    <a:lnTo>
                      <a:pt x="1131" y="202"/>
                    </a:lnTo>
                    <a:lnTo>
                      <a:pt x="1127" y="193"/>
                    </a:lnTo>
                    <a:lnTo>
                      <a:pt x="1123" y="185"/>
                    </a:lnTo>
                    <a:lnTo>
                      <a:pt x="1117" y="178"/>
                    </a:lnTo>
                    <a:lnTo>
                      <a:pt x="1113" y="171"/>
                    </a:lnTo>
                    <a:lnTo>
                      <a:pt x="1107" y="162"/>
                    </a:lnTo>
                    <a:lnTo>
                      <a:pt x="1103" y="155"/>
                    </a:lnTo>
                    <a:lnTo>
                      <a:pt x="1098" y="148"/>
                    </a:lnTo>
                    <a:lnTo>
                      <a:pt x="1094" y="141"/>
                    </a:lnTo>
                    <a:lnTo>
                      <a:pt x="1088" y="134"/>
                    </a:lnTo>
                    <a:lnTo>
                      <a:pt x="1083" y="127"/>
                    </a:lnTo>
                    <a:lnTo>
                      <a:pt x="1078" y="120"/>
                    </a:lnTo>
                    <a:lnTo>
                      <a:pt x="1073" y="114"/>
                    </a:lnTo>
                    <a:lnTo>
                      <a:pt x="1067" y="107"/>
                    </a:lnTo>
                    <a:lnTo>
                      <a:pt x="1064" y="101"/>
                    </a:lnTo>
                    <a:lnTo>
                      <a:pt x="1057" y="95"/>
                    </a:lnTo>
                    <a:lnTo>
                      <a:pt x="1052" y="90"/>
                    </a:lnTo>
                    <a:lnTo>
                      <a:pt x="1047" y="84"/>
                    </a:lnTo>
                    <a:lnTo>
                      <a:pt x="1042" y="78"/>
                    </a:lnTo>
                    <a:lnTo>
                      <a:pt x="1036" y="73"/>
                    </a:lnTo>
                    <a:lnTo>
                      <a:pt x="1030" y="67"/>
                    </a:lnTo>
                    <a:lnTo>
                      <a:pt x="1025" y="63"/>
                    </a:lnTo>
                    <a:lnTo>
                      <a:pt x="1019" y="57"/>
                    </a:lnTo>
                    <a:lnTo>
                      <a:pt x="1013" y="53"/>
                    </a:lnTo>
                    <a:lnTo>
                      <a:pt x="1007" y="47"/>
                    </a:lnTo>
                    <a:lnTo>
                      <a:pt x="1000" y="44"/>
                    </a:lnTo>
                    <a:lnTo>
                      <a:pt x="995" y="40"/>
                    </a:lnTo>
                    <a:lnTo>
                      <a:pt x="989" y="37"/>
                    </a:lnTo>
                    <a:lnTo>
                      <a:pt x="983" y="33"/>
                    </a:lnTo>
                    <a:lnTo>
                      <a:pt x="978" y="30"/>
                    </a:lnTo>
                    <a:lnTo>
                      <a:pt x="971" y="27"/>
                    </a:lnTo>
                    <a:lnTo>
                      <a:pt x="963" y="23"/>
                    </a:lnTo>
                    <a:lnTo>
                      <a:pt x="958" y="20"/>
                    </a:lnTo>
                    <a:lnTo>
                      <a:pt x="952" y="17"/>
                    </a:lnTo>
                    <a:lnTo>
                      <a:pt x="945" y="14"/>
                    </a:lnTo>
                    <a:lnTo>
                      <a:pt x="939" y="13"/>
                    </a:lnTo>
                    <a:lnTo>
                      <a:pt x="932" y="10"/>
                    </a:lnTo>
                    <a:lnTo>
                      <a:pt x="926" y="9"/>
                    </a:lnTo>
                    <a:lnTo>
                      <a:pt x="922" y="7"/>
                    </a:lnTo>
                    <a:lnTo>
                      <a:pt x="915" y="6"/>
                    </a:lnTo>
                    <a:lnTo>
                      <a:pt x="909" y="4"/>
                    </a:lnTo>
                    <a:lnTo>
                      <a:pt x="904" y="3"/>
                    </a:lnTo>
                    <a:lnTo>
                      <a:pt x="899" y="3"/>
                    </a:lnTo>
                    <a:lnTo>
                      <a:pt x="892" y="0"/>
                    </a:lnTo>
                    <a:lnTo>
                      <a:pt x="887" y="0"/>
                    </a:lnTo>
                    <a:lnTo>
                      <a:pt x="882" y="0"/>
                    </a:lnTo>
                    <a:lnTo>
                      <a:pt x="878" y="0"/>
                    </a:lnTo>
                    <a:lnTo>
                      <a:pt x="872" y="0"/>
                    </a:lnTo>
                    <a:lnTo>
                      <a:pt x="867" y="0"/>
                    </a:lnTo>
                    <a:lnTo>
                      <a:pt x="863" y="0"/>
                    </a:lnTo>
                    <a:lnTo>
                      <a:pt x="858" y="0"/>
                    </a:lnTo>
                    <a:lnTo>
                      <a:pt x="853" y="0"/>
                    </a:lnTo>
                    <a:lnTo>
                      <a:pt x="848" y="1"/>
                    </a:lnTo>
                    <a:lnTo>
                      <a:pt x="845" y="3"/>
                    </a:lnTo>
                    <a:lnTo>
                      <a:pt x="841" y="4"/>
                    </a:lnTo>
                    <a:lnTo>
                      <a:pt x="836" y="4"/>
                    </a:lnTo>
                    <a:lnTo>
                      <a:pt x="831" y="6"/>
                    </a:lnTo>
                    <a:lnTo>
                      <a:pt x="827" y="7"/>
                    </a:lnTo>
                    <a:lnTo>
                      <a:pt x="824" y="9"/>
                    </a:lnTo>
                    <a:lnTo>
                      <a:pt x="818" y="10"/>
                    </a:lnTo>
                    <a:lnTo>
                      <a:pt x="817" y="11"/>
                    </a:lnTo>
                    <a:lnTo>
                      <a:pt x="811" y="13"/>
                    </a:lnTo>
                    <a:lnTo>
                      <a:pt x="809" y="16"/>
                    </a:lnTo>
                    <a:lnTo>
                      <a:pt x="806" y="17"/>
                    </a:lnTo>
                    <a:lnTo>
                      <a:pt x="801" y="20"/>
                    </a:lnTo>
                    <a:lnTo>
                      <a:pt x="799" y="23"/>
                    </a:lnTo>
                    <a:lnTo>
                      <a:pt x="796" y="26"/>
                    </a:lnTo>
                    <a:lnTo>
                      <a:pt x="793" y="29"/>
                    </a:lnTo>
                    <a:lnTo>
                      <a:pt x="789" y="31"/>
                    </a:lnTo>
                    <a:lnTo>
                      <a:pt x="786" y="34"/>
                    </a:lnTo>
                    <a:lnTo>
                      <a:pt x="783" y="37"/>
                    </a:lnTo>
                    <a:lnTo>
                      <a:pt x="780" y="40"/>
                    </a:lnTo>
                    <a:lnTo>
                      <a:pt x="777" y="43"/>
                    </a:lnTo>
                    <a:lnTo>
                      <a:pt x="774" y="46"/>
                    </a:lnTo>
                    <a:lnTo>
                      <a:pt x="773" y="50"/>
                    </a:lnTo>
                    <a:lnTo>
                      <a:pt x="770" y="53"/>
                    </a:lnTo>
                    <a:lnTo>
                      <a:pt x="769" y="57"/>
                    </a:lnTo>
                    <a:lnTo>
                      <a:pt x="767" y="60"/>
                    </a:lnTo>
                    <a:lnTo>
                      <a:pt x="764" y="64"/>
                    </a:lnTo>
                    <a:lnTo>
                      <a:pt x="763" y="68"/>
                    </a:lnTo>
                    <a:lnTo>
                      <a:pt x="762" y="71"/>
                    </a:lnTo>
                    <a:lnTo>
                      <a:pt x="759" y="75"/>
                    </a:lnTo>
                    <a:lnTo>
                      <a:pt x="757" y="80"/>
                    </a:lnTo>
                    <a:lnTo>
                      <a:pt x="756" y="84"/>
                    </a:lnTo>
                    <a:lnTo>
                      <a:pt x="755" y="88"/>
                    </a:lnTo>
                    <a:lnTo>
                      <a:pt x="753" y="91"/>
                    </a:lnTo>
                    <a:lnTo>
                      <a:pt x="753" y="97"/>
                    </a:lnTo>
                    <a:lnTo>
                      <a:pt x="752" y="101"/>
                    </a:lnTo>
                    <a:lnTo>
                      <a:pt x="750" y="107"/>
                    </a:lnTo>
                    <a:lnTo>
                      <a:pt x="749" y="111"/>
                    </a:lnTo>
                    <a:lnTo>
                      <a:pt x="749" y="115"/>
                    </a:lnTo>
                    <a:lnTo>
                      <a:pt x="749" y="120"/>
                    </a:lnTo>
                    <a:lnTo>
                      <a:pt x="749" y="124"/>
                    </a:lnTo>
                    <a:lnTo>
                      <a:pt x="749" y="128"/>
                    </a:lnTo>
                    <a:lnTo>
                      <a:pt x="749" y="135"/>
                    </a:lnTo>
                    <a:lnTo>
                      <a:pt x="747" y="138"/>
                    </a:lnTo>
                    <a:lnTo>
                      <a:pt x="747" y="144"/>
                    </a:lnTo>
                    <a:lnTo>
                      <a:pt x="747" y="148"/>
                    </a:lnTo>
                    <a:lnTo>
                      <a:pt x="747" y="152"/>
                    </a:lnTo>
                    <a:lnTo>
                      <a:pt x="747" y="157"/>
                    </a:lnTo>
                    <a:lnTo>
                      <a:pt x="747" y="162"/>
                    </a:lnTo>
                    <a:lnTo>
                      <a:pt x="747" y="166"/>
                    </a:lnTo>
                    <a:lnTo>
                      <a:pt x="747" y="171"/>
                    </a:lnTo>
                    <a:lnTo>
                      <a:pt x="747" y="175"/>
                    </a:lnTo>
                    <a:lnTo>
                      <a:pt x="747" y="178"/>
                    </a:lnTo>
                    <a:lnTo>
                      <a:pt x="749" y="182"/>
                    </a:lnTo>
                    <a:lnTo>
                      <a:pt x="749" y="188"/>
                    </a:lnTo>
                    <a:lnTo>
                      <a:pt x="749" y="191"/>
                    </a:lnTo>
                    <a:lnTo>
                      <a:pt x="749" y="195"/>
                    </a:lnTo>
                    <a:lnTo>
                      <a:pt x="750" y="199"/>
                    </a:lnTo>
                    <a:lnTo>
                      <a:pt x="750" y="203"/>
                    </a:lnTo>
                    <a:lnTo>
                      <a:pt x="750" y="206"/>
                    </a:lnTo>
                    <a:lnTo>
                      <a:pt x="752" y="209"/>
                    </a:lnTo>
                    <a:lnTo>
                      <a:pt x="752" y="215"/>
                    </a:lnTo>
                    <a:lnTo>
                      <a:pt x="752" y="218"/>
                    </a:lnTo>
                    <a:lnTo>
                      <a:pt x="752" y="221"/>
                    </a:lnTo>
                    <a:lnTo>
                      <a:pt x="752" y="225"/>
                    </a:lnTo>
                    <a:lnTo>
                      <a:pt x="753" y="228"/>
                    </a:lnTo>
                    <a:lnTo>
                      <a:pt x="755" y="232"/>
                    </a:lnTo>
                    <a:lnTo>
                      <a:pt x="755" y="235"/>
                    </a:lnTo>
                    <a:lnTo>
                      <a:pt x="755" y="239"/>
                    </a:lnTo>
                    <a:lnTo>
                      <a:pt x="755" y="243"/>
                    </a:lnTo>
                    <a:lnTo>
                      <a:pt x="756" y="246"/>
                    </a:lnTo>
                    <a:lnTo>
                      <a:pt x="756" y="249"/>
                    </a:lnTo>
                    <a:lnTo>
                      <a:pt x="757" y="252"/>
                    </a:lnTo>
                    <a:lnTo>
                      <a:pt x="757" y="255"/>
                    </a:lnTo>
                    <a:lnTo>
                      <a:pt x="759" y="259"/>
                    </a:lnTo>
                    <a:lnTo>
                      <a:pt x="759" y="260"/>
                    </a:lnTo>
                    <a:lnTo>
                      <a:pt x="760" y="265"/>
                    </a:lnTo>
                    <a:lnTo>
                      <a:pt x="760" y="266"/>
                    </a:lnTo>
                    <a:lnTo>
                      <a:pt x="762" y="270"/>
                    </a:lnTo>
                    <a:lnTo>
                      <a:pt x="762" y="272"/>
                    </a:lnTo>
                    <a:lnTo>
                      <a:pt x="762" y="275"/>
                    </a:lnTo>
                    <a:lnTo>
                      <a:pt x="762" y="277"/>
                    </a:lnTo>
                    <a:lnTo>
                      <a:pt x="763" y="280"/>
                    </a:lnTo>
                    <a:lnTo>
                      <a:pt x="764" y="286"/>
                    </a:lnTo>
                    <a:lnTo>
                      <a:pt x="764" y="290"/>
                    </a:lnTo>
                    <a:lnTo>
                      <a:pt x="766" y="296"/>
                    </a:lnTo>
                    <a:lnTo>
                      <a:pt x="767" y="300"/>
                    </a:lnTo>
                    <a:lnTo>
                      <a:pt x="767" y="304"/>
                    </a:lnTo>
                    <a:lnTo>
                      <a:pt x="767" y="309"/>
                    </a:lnTo>
                    <a:lnTo>
                      <a:pt x="769" y="313"/>
                    </a:lnTo>
                    <a:lnTo>
                      <a:pt x="769" y="317"/>
                    </a:lnTo>
                    <a:lnTo>
                      <a:pt x="769" y="320"/>
                    </a:lnTo>
                    <a:lnTo>
                      <a:pt x="769" y="324"/>
                    </a:lnTo>
                    <a:lnTo>
                      <a:pt x="769" y="327"/>
                    </a:lnTo>
                    <a:lnTo>
                      <a:pt x="770" y="331"/>
                    </a:lnTo>
                    <a:lnTo>
                      <a:pt x="767" y="333"/>
                    </a:lnTo>
                    <a:lnTo>
                      <a:pt x="767" y="337"/>
                    </a:lnTo>
                    <a:lnTo>
                      <a:pt x="764" y="339"/>
                    </a:lnTo>
                    <a:lnTo>
                      <a:pt x="762" y="341"/>
                    </a:lnTo>
                    <a:lnTo>
                      <a:pt x="757" y="344"/>
                    </a:lnTo>
                    <a:lnTo>
                      <a:pt x="753" y="347"/>
                    </a:lnTo>
                    <a:lnTo>
                      <a:pt x="749" y="350"/>
                    </a:lnTo>
                    <a:lnTo>
                      <a:pt x="743" y="354"/>
                    </a:lnTo>
                    <a:lnTo>
                      <a:pt x="740" y="356"/>
                    </a:lnTo>
                    <a:lnTo>
                      <a:pt x="737" y="356"/>
                    </a:lnTo>
                    <a:lnTo>
                      <a:pt x="735" y="358"/>
                    </a:lnTo>
                    <a:lnTo>
                      <a:pt x="730" y="360"/>
                    </a:lnTo>
                    <a:lnTo>
                      <a:pt x="728" y="361"/>
                    </a:lnTo>
                    <a:lnTo>
                      <a:pt x="723" y="363"/>
                    </a:lnTo>
                    <a:lnTo>
                      <a:pt x="720" y="364"/>
                    </a:lnTo>
                    <a:lnTo>
                      <a:pt x="716" y="366"/>
                    </a:lnTo>
                    <a:lnTo>
                      <a:pt x="712" y="367"/>
                    </a:lnTo>
                    <a:lnTo>
                      <a:pt x="709" y="368"/>
                    </a:lnTo>
                    <a:lnTo>
                      <a:pt x="705" y="370"/>
                    </a:lnTo>
                    <a:lnTo>
                      <a:pt x="701" y="371"/>
                    </a:lnTo>
                    <a:lnTo>
                      <a:pt x="696" y="373"/>
                    </a:lnTo>
                    <a:lnTo>
                      <a:pt x="692" y="374"/>
                    </a:lnTo>
                    <a:lnTo>
                      <a:pt x="689" y="376"/>
                    </a:lnTo>
                    <a:lnTo>
                      <a:pt x="683" y="378"/>
                    </a:lnTo>
                    <a:lnTo>
                      <a:pt x="679" y="380"/>
                    </a:lnTo>
                    <a:lnTo>
                      <a:pt x="674" y="381"/>
                    </a:lnTo>
                    <a:lnTo>
                      <a:pt x="669" y="383"/>
                    </a:lnTo>
                    <a:lnTo>
                      <a:pt x="665" y="384"/>
                    </a:lnTo>
                    <a:lnTo>
                      <a:pt x="659" y="385"/>
                    </a:lnTo>
                    <a:lnTo>
                      <a:pt x="655" y="387"/>
                    </a:lnTo>
                    <a:lnTo>
                      <a:pt x="652" y="388"/>
                    </a:lnTo>
                    <a:lnTo>
                      <a:pt x="647" y="390"/>
                    </a:lnTo>
                    <a:lnTo>
                      <a:pt x="642" y="391"/>
                    </a:lnTo>
                    <a:lnTo>
                      <a:pt x="637" y="393"/>
                    </a:lnTo>
                    <a:lnTo>
                      <a:pt x="631" y="394"/>
                    </a:lnTo>
                    <a:lnTo>
                      <a:pt x="628" y="395"/>
                    </a:lnTo>
                    <a:lnTo>
                      <a:pt x="621" y="398"/>
                    </a:lnTo>
                    <a:lnTo>
                      <a:pt x="617" y="400"/>
                    </a:lnTo>
                    <a:lnTo>
                      <a:pt x="612" y="401"/>
                    </a:lnTo>
                    <a:lnTo>
                      <a:pt x="607" y="404"/>
                    </a:lnTo>
                    <a:lnTo>
                      <a:pt x="602" y="405"/>
                    </a:lnTo>
                    <a:lnTo>
                      <a:pt x="598" y="408"/>
                    </a:lnTo>
                    <a:lnTo>
                      <a:pt x="593" y="410"/>
                    </a:lnTo>
                    <a:lnTo>
                      <a:pt x="588" y="411"/>
                    </a:lnTo>
                    <a:lnTo>
                      <a:pt x="583" y="414"/>
                    </a:lnTo>
                    <a:lnTo>
                      <a:pt x="578" y="415"/>
                    </a:lnTo>
                    <a:lnTo>
                      <a:pt x="573" y="417"/>
                    </a:lnTo>
                    <a:lnTo>
                      <a:pt x="568" y="418"/>
                    </a:lnTo>
                    <a:lnTo>
                      <a:pt x="563" y="421"/>
                    </a:lnTo>
                    <a:lnTo>
                      <a:pt x="558" y="422"/>
                    </a:lnTo>
                    <a:lnTo>
                      <a:pt x="554" y="424"/>
                    </a:lnTo>
                    <a:lnTo>
                      <a:pt x="550" y="427"/>
                    </a:lnTo>
                    <a:lnTo>
                      <a:pt x="546" y="430"/>
                    </a:lnTo>
                    <a:lnTo>
                      <a:pt x="541" y="432"/>
                    </a:lnTo>
                    <a:lnTo>
                      <a:pt x="537" y="434"/>
                    </a:lnTo>
                    <a:lnTo>
                      <a:pt x="533" y="437"/>
                    </a:lnTo>
                    <a:lnTo>
                      <a:pt x="529" y="438"/>
                    </a:lnTo>
                    <a:lnTo>
                      <a:pt x="524" y="441"/>
                    </a:lnTo>
                    <a:lnTo>
                      <a:pt x="520" y="442"/>
                    </a:lnTo>
                    <a:lnTo>
                      <a:pt x="516" y="445"/>
                    </a:lnTo>
                    <a:lnTo>
                      <a:pt x="512" y="448"/>
                    </a:lnTo>
                    <a:lnTo>
                      <a:pt x="507" y="449"/>
                    </a:lnTo>
                    <a:lnTo>
                      <a:pt x="503" y="452"/>
                    </a:lnTo>
                    <a:lnTo>
                      <a:pt x="500" y="454"/>
                    </a:lnTo>
                    <a:lnTo>
                      <a:pt x="496" y="455"/>
                    </a:lnTo>
                    <a:lnTo>
                      <a:pt x="492" y="458"/>
                    </a:lnTo>
                    <a:lnTo>
                      <a:pt x="490" y="461"/>
                    </a:lnTo>
                    <a:lnTo>
                      <a:pt x="487" y="464"/>
                    </a:lnTo>
                    <a:lnTo>
                      <a:pt x="482" y="465"/>
                    </a:lnTo>
                    <a:lnTo>
                      <a:pt x="479" y="468"/>
                    </a:lnTo>
                    <a:lnTo>
                      <a:pt x="477" y="471"/>
                    </a:lnTo>
                    <a:lnTo>
                      <a:pt x="475" y="474"/>
                    </a:lnTo>
                    <a:lnTo>
                      <a:pt x="472" y="474"/>
                    </a:lnTo>
                    <a:lnTo>
                      <a:pt x="469" y="477"/>
                    </a:lnTo>
                    <a:lnTo>
                      <a:pt x="466" y="478"/>
                    </a:lnTo>
                    <a:lnTo>
                      <a:pt x="463" y="481"/>
                    </a:lnTo>
                    <a:lnTo>
                      <a:pt x="456" y="485"/>
                    </a:lnTo>
                    <a:lnTo>
                      <a:pt x="452" y="489"/>
                    </a:lnTo>
                    <a:lnTo>
                      <a:pt x="448" y="492"/>
                    </a:lnTo>
                    <a:lnTo>
                      <a:pt x="443" y="496"/>
                    </a:lnTo>
                    <a:lnTo>
                      <a:pt x="438" y="499"/>
                    </a:lnTo>
                    <a:lnTo>
                      <a:pt x="435" y="502"/>
                    </a:lnTo>
                    <a:lnTo>
                      <a:pt x="429" y="505"/>
                    </a:lnTo>
                    <a:lnTo>
                      <a:pt x="425" y="508"/>
                    </a:lnTo>
                    <a:lnTo>
                      <a:pt x="421" y="508"/>
                    </a:lnTo>
                    <a:lnTo>
                      <a:pt x="418" y="511"/>
                    </a:lnTo>
                    <a:lnTo>
                      <a:pt x="414" y="512"/>
                    </a:lnTo>
                    <a:lnTo>
                      <a:pt x="409" y="513"/>
                    </a:lnTo>
                    <a:lnTo>
                      <a:pt x="406" y="515"/>
                    </a:lnTo>
                    <a:lnTo>
                      <a:pt x="401" y="515"/>
                    </a:lnTo>
                    <a:lnTo>
                      <a:pt x="398" y="513"/>
                    </a:lnTo>
                    <a:lnTo>
                      <a:pt x="394" y="513"/>
                    </a:lnTo>
                    <a:lnTo>
                      <a:pt x="389" y="511"/>
                    </a:lnTo>
                    <a:lnTo>
                      <a:pt x="387" y="509"/>
                    </a:lnTo>
                    <a:lnTo>
                      <a:pt x="382" y="506"/>
                    </a:lnTo>
                    <a:lnTo>
                      <a:pt x="378" y="505"/>
                    </a:lnTo>
                    <a:lnTo>
                      <a:pt x="374" y="501"/>
                    </a:lnTo>
                    <a:lnTo>
                      <a:pt x="369" y="498"/>
                    </a:lnTo>
                    <a:lnTo>
                      <a:pt x="367" y="495"/>
                    </a:lnTo>
                    <a:lnTo>
                      <a:pt x="364" y="492"/>
                    </a:lnTo>
                    <a:lnTo>
                      <a:pt x="362" y="489"/>
                    </a:lnTo>
                    <a:lnTo>
                      <a:pt x="360" y="486"/>
                    </a:lnTo>
                    <a:lnTo>
                      <a:pt x="357" y="484"/>
                    </a:lnTo>
                    <a:lnTo>
                      <a:pt x="354" y="479"/>
                    </a:lnTo>
                    <a:lnTo>
                      <a:pt x="351" y="477"/>
                    </a:lnTo>
                    <a:lnTo>
                      <a:pt x="348" y="475"/>
                    </a:lnTo>
                    <a:lnTo>
                      <a:pt x="345" y="471"/>
                    </a:lnTo>
                    <a:lnTo>
                      <a:pt x="342" y="468"/>
                    </a:lnTo>
                    <a:lnTo>
                      <a:pt x="340" y="464"/>
                    </a:lnTo>
                    <a:lnTo>
                      <a:pt x="335" y="461"/>
                    </a:lnTo>
                    <a:lnTo>
                      <a:pt x="333" y="457"/>
                    </a:lnTo>
                    <a:lnTo>
                      <a:pt x="330" y="454"/>
                    </a:lnTo>
                    <a:lnTo>
                      <a:pt x="327" y="451"/>
                    </a:lnTo>
                    <a:lnTo>
                      <a:pt x="324" y="448"/>
                    </a:lnTo>
                    <a:lnTo>
                      <a:pt x="318" y="444"/>
                    </a:lnTo>
                    <a:lnTo>
                      <a:pt x="315" y="440"/>
                    </a:lnTo>
                    <a:lnTo>
                      <a:pt x="311" y="437"/>
                    </a:lnTo>
                    <a:lnTo>
                      <a:pt x="308" y="432"/>
                    </a:lnTo>
                    <a:lnTo>
                      <a:pt x="304" y="428"/>
                    </a:lnTo>
                    <a:lnTo>
                      <a:pt x="300" y="424"/>
                    </a:lnTo>
                    <a:lnTo>
                      <a:pt x="296" y="421"/>
                    </a:lnTo>
                    <a:lnTo>
                      <a:pt x="291" y="418"/>
                    </a:lnTo>
                    <a:lnTo>
                      <a:pt x="287" y="414"/>
                    </a:lnTo>
                    <a:lnTo>
                      <a:pt x="283" y="411"/>
                    </a:lnTo>
                    <a:lnTo>
                      <a:pt x="279" y="408"/>
                    </a:lnTo>
                    <a:lnTo>
                      <a:pt x="276" y="404"/>
                    </a:lnTo>
                    <a:lnTo>
                      <a:pt x="270" y="401"/>
                    </a:lnTo>
                    <a:lnTo>
                      <a:pt x="266" y="397"/>
                    </a:lnTo>
                    <a:lnTo>
                      <a:pt x="261" y="394"/>
                    </a:lnTo>
                    <a:lnTo>
                      <a:pt x="257" y="391"/>
                    </a:lnTo>
                    <a:lnTo>
                      <a:pt x="252" y="387"/>
                    </a:lnTo>
                    <a:lnTo>
                      <a:pt x="247" y="384"/>
                    </a:lnTo>
                    <a:lnTo>
                      <a:pt x="242" y="381"/>
                    </a:lnTo>
                    <a:lnTo>
                      <a:pt x="237" y="380"/>
                    </a:lnTo>
                    <a:lnTo>
                      <a:pt x="232" y="376"/>
                    </a:lnTo>
                    <a:lnTo>
                      <a:pt x="227" y="373"/>
                    </a:lnTo>
                    <a:lnTo>
                      <a:pt x="223" y="371"/>
                    </a:lnTo>
                    <a:lnTo>
                      <a:pt x="217" y="370"/>
                    </a:lnTo>
                    <a:lnTo>
                      <a:pt x="212" y="367"/>
                    </a:lnTo>
                    <a:lnTo>
                      <a:pt x="207" y="364"/>
                    </a:lnTo>
                    <a:lnTo>
                      <a:pt x="202" y="364"/>
                    </a:lnTo>
                    <a:lnTo>
                      <a:pt x="196" y="361"/>
                    </a:lnTo>
                    <a:lnTo>
                      <a:pt x="192" y="361"/>
                    </a:lnTo>
                    <a:lnTo>
                      <a:pt x="185" y="358"/>
                    </a:lnTo>
                    <a:lnTo>
                      <a:pt x="179" y="358"/>
                    </a:lnTo>
                    <a:lnTo>
                      <a:pt x="175" y="357"/>
                    </a:lnTo>
                    <a:lnTo>
                      <a:pt x="168" y="356"/>
                    </a:lnTo>
                    <a:lnTo>
                      <a:pt x="163" y="356"/>
                    </a:lnTo>
                    <a:lnTo>
                      <a:pt x="156" y="356"/>
                    </a:lnTo>
                    <a:lnTo>
                      <a:pt x="151" y="356"/>
                    </a:lnTo>
                    <a:lnTo>
                      <a:pt x="145" y="356"/>
                    </a:lnTo>
                    <a:lnTo>
                      <a:pt x="139" y="356"/>
                    </a:lnTo>
                    <a:lnTo>
                      <a:pt x="134" y="356"/>
                    </a:lnTo>
                    <a:lnTo>
                      <a:pt x="128" y="358"/>
                    </a:lnTo>
                    <a:lnTo>
                      <a:pt x="121" y="358"/>
                    </a:lnTo>
                    <a:lnTo>
                      <a:pt x="117" y="360"/>
                    </a:lnTo>
                    <a:lnTo>
                      <a:pt x="109" y="361"/>
                    </a:lnTo>
                    <a:lnTo>
                      <a:pt x="104" y="364"/>
                    </a:lnTo>
                    <a:lnTo>
                      <a:pt x="98" y="366"/>
                    </a:lnTo>
                    <a:lnTo>
                      <a:pt x="91" y="370"/>
                    </a:lnTo>
                    <a:lnTo>
                      <a:pt x="85" y="371"/>
                    </a:lnTo>
                    <a:lnTo>
                      <a:pt x="80" y="376"/>
                    </a:lnTo>
                    <a:lnTo>
                      <a:pt x="71" y="380"/>
                    </a:lnTo>
                    <a:lnTo>
                      <a:pt x="67" y="383"/>
                    </a:lnTo>
                    <a:lnTo>
                      <a:pt x="61" y="385"/>
                    </a:lnTo>
                    <a:lnTo>
                      <a:pt x="55" y="390"/>
                    </a:lnTo>
                    <a:lnTo>
                      <a:pt x="50" y="394"/>
                    </a:lnTo>
                    <a:lnTo>
                      <a:pt x="46" y="398"/>
                    </a:lnTo>
                    <a:lnTo>
                      <a:pt x="41" y="404"/>
                    </a:lnTo>
                    <a:lnTo>
                      <a:pt x="37" y="410"/>
                    </a:lnTo>
                    <a:lnTo>
                      <a:pt x="33" y="414"/>
                    </a:lnTo>
                    <a:lnTo>
                      <a:pt x="30" y="418"/>
                    </a:lnTo>
                    <a:lnTo>
                      <a:pt x="26" y="424"/>
                    </a:lnTo>
                    <a:lnTo>
                      <a:pt x="23" y="430"/>
                    </a:lnTo>
                    <a:lnTo>
                      <a:pt x="20" y="435"/>
                    </a:lnTo>
                    <a:lnTo>
                      <a:pt x="17" y="441"/>
                    </a:lnTo>
                    <a:lnTo>
                      <a:pt x="14" y="448"/>
                    </a:lnTo>
                    <a:lnTo>
                      <a:pt x="13" y="452"/>
                    </a:lnTo>
                    <a:lnTo>
                      <a:pt x="11" y="458"/>
                    </a:lnTo>
                    <a:lnTo>
                      <a:pt x="9" y="465"/>
                    </a:lnTo>
                    <a:lnTo>
                      <a:pt x="7" y="471"/>
                    </a:lnTo>
                    <a:lnTo>
                      <a:pt x="6" y="478"/>
                    </a:lnTo>
                    <a:lnTo>
                      <a:pt x="4" y="484"/>
                    </a:lnTo>
                    <a:lnTo>
                      <a:pt x="3" y="491"/>
                    </a:lnTo>
                    <a:lnTo>
                      <a:pt x="3" y="498"/>
                    </a:lnTo>
                    <a:lnTo>
                      <a:pt x="3" y="504"/>
                    </a:lnTo>
                    <a:lnTo>
                      <a:pt x="1" y="509"/>
                    </a:lnTo>
                    <a:lnTo>
                      <a:pt x="0" y="516"/>
                    </a:lnTo>
                    <a:lnTo>
                      <a:pt x="0" y="523"/>
                    </a:lnTo>
                    <a:lnTo>
                      <a:pt x="0" y="529"/>
                    </a:lnTo>
                    <a:lnTo>
                      <a:pt x="0" y="535"/>
                    </a:lnTo>
                    <a:lnTo>
                      <a:pt x="0" y="542"/>
                    </a:lnTo>
                    <a:lnTo>
                      <a:pt x="1" y="549"/>
                    </a:lnTo>
                    <a:lnTo>
                      <a:pt x="1" y="555"/>
                    </a:lnTo>
                    <a:lnTo>
                      <a:pt x="1" y="560"/>
                    </a:lnTo>
                    <a:lnTo>
                      <a:pt x="3" y="568"/>
                    </a:lnTo>
                    <a:lnTo>
                      <a:pt x="3" y="573"/>
                    </a:lnTo>
                    <a:lnTo>
                      <a:pt x="4" y="580"/>
                    </a:lnTo>
                    <a:lnTo>
                      <a:pt x="4" y="585"/>
                    </a:lnTo>
                    <a:lnTo>
                      <a:pt x="6" y="590"/>
                    </a:lnTo>
                    <a:lnTo>
                      <a:pt x="6" y="596"/>
                    </a:lnTo>
                    <a:lnTo>
                      <a:pt x="7" y="603"/>
                    </a:lnTo>
                    <a:lnTo>
                      <a:pt x="9" y="607"/>
                    </a:lnTo>
                    <a:lnTo>
                      <a:pt x="9" y="613"/>
                    </a:lnTo>
                    <a:lnTo>
                      <a:pt x="10" y="617"/>
                    </a:lnTo>
                    <a:lnTo>
                      <a:pt x="11" y="624"/>
                    </a:lnTo>
                    <a:lnTo>
                      <a:pt x="13" y="629"/>
                    </a:lnTo>
                    <a:lnTo>
                      <a:pt x="14" y="633"/>
                    </a:lnTo>
                    <a:lnTo>
                      <a:pt x="14" y="637"/>
                    </a:lnTo>
                    <a:lnTo>
                      <a:pt x="16" y="643"/>
                    </a:lnTo>
                    <a:lnTo>
                      <a:pt x="17" y="646"/>
                    </a:lnTo>
                    <a:lnTo>
                      <a:pt x="19" y="651"/>
                    </a:lnTo>
                    <a:lnTo>
                      <a:pt x="19" y="654"/>
                    </a:lnTo>
                    <a:lnTo>
                      <a:pt x="20" y="659"/>
                    </a:lnTo>
                    <a:lnTo>
                      <a:pt x="20" y="661"/>
                    </a:lnTo>
                    <a:lnTo>
                      <a:pt x="23" y="664"/>
                    </a:lnTo>
                    <a:lnTo>
                      <a:pt x="23" y="667"/>
                    </a:lnTo>
                    <a:lnTo>
                      <a:pt x="24" y="670"/>
                    </a:lnTo>
                    <a:lnTo>
                      <a:pt x="26" y="673"/>
                    </a:lnTo>
                    <a:lnTo>
                      <a:pt x="27" y="677"/>
                    </a:lnTo>
                    <a:lnTo>
                      <a:pt x="27" y="680"/>
                    </a:lnTo>
                    <a:lnTo>
                      <a:pt x="28" y="680"/>
                    </a:lnTo>
                    <a:close/>
                  </a:path>
                </a:pathLst>
              </a:custGeom>
              <a:solidFill>
                <a:srgbClr val="2A40E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38" name="Freeform 9"/>
              <p:cNvSpPr>
                <a:spLocks/>
              </p:cNvSpPr>
              <p:nvPr/>
            </p:nvSpPr>
            <p:spPr bwMode="auto">
              <a:xfrm>
                <a:off x="2044" y="1293"/>
                <a:ext cx="95" cy="137"/>
              </a:xfrm>
              <a:custGeom>
                <a:avLst/>
                <a:gdLst>
                  <a:gd name="T0" fmla="*/ 31 w 285"/>
                  <a:gd name="T1" fmla="*/ 35 h 411"/>
                  <a:gd name="T2" fmla="*/ 30 w 285"/>
                  <a:gd name="T3" fmla="*/ 33 h 411"/>
                  <a:gd name="T4" fmla="*/ 29 w 285"/>
                  <a:gd name="T5" fmla="*/ 30 h 411"/>
                  <a:gd name="T6" fmla="*/ 27 w 285"/>
                  <a:gd name="T7" fmla="*/ 28 h 411"/>
                  <a:gd name="T8" fmla="*/ 26 w 285"/>
                  <a:gd name="T9" fmla="*/ 25 h 411"/>
                  <a:gd name="T10" fmla="*/ 25 w 285"/>
                  <a:gd name="T11" fmla="*/ 23 h 411"/>
                  <a:gd name="T12" fmla="*/ 25 w 285"/>
                  <a:gd name="T13" fmla="*/ 21 h 411"/>
                  <a:gd name="T14" fmla="*/ 25 w 285"/>
                  <a:gd name="T15" fmla="*/ 19 h 411"/>
                  <a:gd name="T16" fmla="*/ 26 w 285"/>
                  <a:gd name="T17" fmla="*/ 17 h 411"/>
                  <a:gd name="T18" fmla="*/ 26 w 285"/>
                  <a:gd name="T19" fmla="*/ 15 h 411"/>
                  <a:gd name="T20" fmla="*/ 26 w 285"/>
                  <a:gd name="T21" fmla="*/ 13 h 411"/>
                  <a:gd name="T22" fmla="*/ 26 w 285"/>
                  <a:gd name="T23" fmla="*/ 11 h 411"/>
                  <a:gd name="T24" fmla="*/ 26 w 285"/>
                  <a:gd name="T25" fmla="*/ 10 h 411"/>
                  <a:gd name="T26" fmla="*/ 25 w 285"/>
                  <a:gd name="T27" fmla="*/ 8 h 411"/>
                  <a:gd name="T28" fmla="*/ 25 w 285"/>
                  <a:gd name="T29" fmla="*/ 6 h 411"/>
                  <a:gd name="T30" fmla="*/ 23 w 285"/>
                  <a:gd name="T31" fmla="*/ 4 h 411"/>
                  <a:gd name="T32" fmla="*/ 21 w 285"/>
                  <a:gd name="T33" fmla="*/ 2 h 411"/>
                  <a:gd name="T34" fmla="*/ 19 w 285"/>
                  <a:gd name="T35" fmla="*/ 1 h 411"/>
                  <a:gd name="T36" fmla="*/ 18 w 285"/>
                  <a:gd name="T37" fmla="*/ 1 h 411"/>
                  <a:gd name="T38" fmla="*/ 16 w 285"/>
                  <a:gd name="T39" fmla="*/ 0 h 411"/>
                  <a:gd name="T40" fmla="*/ 14 w 285"/>
                  <a:gd name="T41" fmla="*/ 0 h 411"/>
                  <a:gd name="T42" fmla="*/ 12 w 285"/>
                  <a:gd name="T43" fmla="*/ 0 h 411"/>
                  <a:gd name="T44" fmla="*/ 10 w 285"/>
                  <a:gd name="T45" fmla="*/ 0 h 411"/>
                  <a:gd name="T46" fmla="*/ 9 w 285"/>
                  <a:gd name="T47" fmla="*/ 1 h 411"/>
                  <a:gd name="T48" fmla="*/ 7 w 285"/>
                  <a:gd name="T49" fmla="*/ 2 h 411"/>
                  <a:gd name="T50" fmla="*/ 5 w 285"/>
                  <a:gd name="T51" fmla="*/ 3 h 411"/>
                  <a:gd name="T52" fmla="*/ 2 w 285"/>
                  <a:gd name="T53" fmla="*/ 6 h 411"/>
                  <a:gd name="T54" fmla="*/ 1 w 285"/>
                  <a:gd name="T55" fmla="*/ 8 h 411"/>
                  <a:gd name="T56" fmla="*/ 0 w 285"/>
                  <a:gd name="T57" fmla="*/ 9 h 411"/>
                  <a:gd name="T58" fmla="*/ 0 w 285"/>
                  <a:gd name="T59" fmla="*/ 12 h 411"/>
                  <a:gd name="T60" fmla="*/ 0 w 285"/>
                  <a:gd name="T61" fmla="*/ 14 h 411"/>
                  <a:gd name="T62" fmla="*/ 1 w 285"/>
                  <a:gd name="T63" fmla="*/ 17 h 411"/>
                  <a:gd name="T64" fmla="*/ 2 w 285"/>
                  <a:gd name="T65" fmla="*/ 19 h 411"/>
                  <a:gd name="T66" fmla="*/ 4 w 285"/>
                  <a:gd name="T67" fmla="*/ 21 h 411"/>
                  <a:gd name="T68" fmla="*/ 6 w 285"/>
                  <a:gd name="T69" fmla="*/ 23 h 411"/>
                  <a:gd name="T70" fmla="*/ 8 w 285"/>
                  <a:gd name="T71" fmla="*/ 24 h 411"/>
                  <a:gd name="T72" fmla="*/ 10 w 285"/>
                  <a:gd name="T73" fmla="*/ 25 h 411"/>
                  <a:gd name="T74" fmla="*/ 11 w 285"/>
                  <a:gd name="T75" fmla="*/ 26 h 411"/>
                  <a:gd name="T76" fmla="*/ 12 w 285"/>
                  <a:gd name="T77" fmla="*/ 28 h 411"/>
                  <a:gd name="T78" fmla="*/ 13 w 285"/>
                  <a:gd name="T79" fmla="*/ 31 h 411"/>
                  <a:gd name="T80" fmla="*/ 13 w 285"/>
                  <a:gd name="T81" fmla="*/ 33 h 411"/>
                  <a:gd name="T82" fmla="*/ 14 w 285"/>
                  <a:gd name="T83" fmla="*/ 34 h 411"/>
                  <a:gd name="T84" fmla="*/ 15 w 285"/>
                  <a:gd name="T85" fmla="*/ 36 h 411"/>
                  <a:gd name="T86" fmla="*/ 16 w 285"/>
                  <a:gd name="T87" fmla="*/ 38 h 411"/>
                  <a:gd name="T88" fmla="*/ 17 w 285"/>
                  <a:gd name="T89" fmla="*/ 40 h 411"/>
                  <a:gd name="T90" fmla="*/ 18 w 285"/>
                  <a:gd name="T91" fmla="*/ 42 h 411"/>
                  <a:gd name="T92" fmla="*/ 20 w 285"/>
                  <a:gd name="T93" fmla="*/ 44 h 411"/>
                  <a:gd name="T94" fmla="*/ 23 w 285"/>
                  <a:gd name="T95" fmla="*/ 45 h 411"/>
                  <a:gd name="T96" fmla="*/ 25 w 285"/>
                  <a:gd name="T97" fmla="*/ 46 h 411"/>
                  <a:gd name="T98" fmla="*/ 28 w 285"/>
                  <a:gd name="T99" fmla="*/ 45 h 411"/>
                  <a:gd name="T100" fmla="*/ 29 w 285"/>
                  <a:gd name="T101" fmla="*/ 44 h 411"/>
                  <a:gd name="T102" fmla="*/ 31 w 285"/>
                  <a:gd name="T103" fmla="*/ 42 h 411"/>
                  <a:gd name="T104" fmla="*/ 31 w 285"/>
                  <a:gd name="T105" fmla="*/ 40 h 411"/>
                  <a:gd name="T106" fmla="*/ 32 w 285"/>
                  <a:gd name="T107" fmla="*/ 38 h 411"/>
                  <a:gd name="T108" fmla="*/ 32 w 285"/>
                  <a:gd name="T109" fmla="*/ 37 h 411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85" h="411">
                    <a:moveTo>
                      <a:pt x="284" y="330"/>
                    </a:moveTo>
                    <a:lnTo>
                      <a:pt x="283" y="326"/>
                    </a:lnTo>
                    <a:lnTo>
                      <a:pt x="283" y="323"/>
                    </a:lnTo>
                    <a:lnTo>
                      <a:pt x="281" y="319"/>
                    </a:lnTo>
                    <a:lnTo>
                      <a:pt x="280" y="316"/>
                    </a:lnTo>
                    <a:lnTo>
                      <a:pt x="278" y="312"/>
                    </a:lnTo>
                    <a:lnTo>
                      <a:pt x="277" y="307"/>
                    </a:lnTo>
                    <a:lnTo>
                      <a:pt x="275" y="303"/>
                    </a:lnTo>
                    <a:lnTo>
                      <a:pt x="274" y="300"/>
                    </a:lnTo>
                    <a:lnTo>
                      <a:pt x="270" y="294"/>
                    </a:lnTo>
                    <a:lnTo>
                      <a:pt x="268" y="290"/>
                    </a:lnTo>
                    <a:lnTo>
                      <a:pt x="266" y="286"/>
                    </a:lnTo>
                    <a:lnTo>
                      <a:pt x="264" y="282"/>
                    </a:lnTo>
                    <a:lnTo>
                      <a:pt x="261" y="277"/>
                    </a:lnTo>
                    <a:lnTo>
                      <a:pt x="258" y="272"/>
                    </a:lnTo>
                    <a:lnTo>
                      <a:pt x="256" y="267"/>
                    </a:lnTo>
                    <a:lnTo>
                      <a:pt x="254" y="263"/>
                    </a:lnTo>
                    <a:lnTo>
                      <a:pt x="251" y="257"/>
                    </a:lnTo>
                    <a:lnTo>
                      <a:pt x="248" y="253"/>
                    </a:lnTo>
                    <a:lnTo>
                      <a:pt x="246" y="248"/>
                    </a:lnTo>
                    <a:lnTo>
                      <a:pt x="243" y="243"/>
                    </a:lnTo>
                    <a:lnTo>
                      <a:pt x="240" y="239"/>
                    </a:lnTo>
                    <a:lnTo>
                      <a:pt x="239" y="235"/>
                    </a:lnTo>
                    <a:lnTo>
                      <a:pt x="236" y="230"/>
                    </a:lnTo>
                    <a:lnTo>
                      <a:pt x="233" y="226"/>
                    </a:lnTo>
                    <a:lnTo>
                      <a:pt x="231" y="222"/>
                    </a:lnTo>
                    <a:lnTo>
                      <a:pt x="230" y="219"/>
                    </a:lnTo>
                    <a:lnTo>
                      <a:pt x="229" y="213"/>
                    </a:lnTo>
                    <a:lnTo>
                      <a:pt x="227" y="212"/>
                    </a:lnTo>
                    <a:lnTo>
                      <a:pt x="224" y="206"/>
                    </a:lnTo>
                    <a:lnTo>
                      <a:pt x="224" y="203"/>
                    </a:lnTo>
                    <a:lnTo>
                      <a:pt x="224" y="201"/>
                    </a:lnTo>
                    <a:lnTo>
                      <a:pt x="224" y="199"/>
                    </a:lnTo>
                    <a:lnTo>
                      <a:pt x="223" y="196"/>
                    </a:lnTo>
                    <a:lnTo>
                      <a:pt x="223" y="193"/>
                    </a:lnTo>
                    <a:lnTo>
                      <a:pt x="223" y="191"/>
                    </a:lnTo>
                    <a:lnTo>
                      <a:pt x="223" y="188"/>
                    </a:lnTo>
                    <a:lnTo>
                      <a:pt x="223" y="184"/>
                    </a:lnTo>
                    <a:lnTo>
                      <a:pt x="224" y="181"/>
                    </a:lnTo>
                    <a:lnTo>
                      <a:pt x="224" y="175"/>
                    </a:lnTo>
                    <a:lnTo>
                      <a:pt x="226" y="172"/>
                    </a:lnTo>
                    <a:lnTo>
                      <a:pt x="226" y="168"/>
                    </a:lnTo>
                    <a:lnTo>
                      <a:pt x="227" y="164"/>
                    </a:lnTo>
                    <a:lnTo>
                      <a:pt x="229" y="159"/>
                    </a:lnTo>
                    <a:lnTo>
                      <a:pt x="230" y="154"/>
                    </a:lnTo>
                    <a:lnTo>
                      <a:pt x="230" y="148"/>
                    </a:lnTo>
                    <a:lnTo>
                      <a:pt x="230" y="144"/>
                    </a:lnTo>
                    <a:lnTo>
                      <a:pt x="231" y="138"/>
                    </a:lnTo>
                    <a:lnTo>
                      <a:pt x="233" y="134"/>
                    </a:lnTo>
                    <a:lnTo>
                      <a:pt x="233" y="131"/>
                    </a:lnTo>
                    <a:lnTo>
                      <a:pt x="233" y="127"/>
                    </a:lnTo>
                    <a:lnTo>
                      <a:pt x="233" y="124"/>
                    </a:lnTo>
                    <a:lnTo>
                      <a:pt x="233" y="121"/>
                    </a:lnTo>
                    <a:lnTo>
                      <a:pt x="233" y="118"/>
                    </a:lnTo>
                    <a:lnTo>
                      <a:pt x="233" y="115"/>
                    </a:lnTo>
                    <a:lnTo>
                      <a:pt x="233" y="112"/>
                    </a:lnTo>
                    <a:lnTo>
                      <a:pt x="233" y="111"/>
                    </a:lnTo>
                    <a:lnTo>
                      <a:pt x="233" y="107"/>
                    </a:lnTo>
                    <a:lnTo>
                      <a:pt x="233" y="104"/>
                    </a:lnTo>
                    <a:lnTo>
                      <a:pt x="233" y="101"/>
                    </a:lnTo>
                    <a:lnTo>
                      <a:pt x="233" y="98"/>
                    </a:lnTo>
                    <a:lnTo>
                      <a:pt x="233" y="95"/>
                    </a:lnTo>
                    <a:lnTo>
                      <a:pt x="233" y="92"/>
                    </a:lnTo>
                    <a:lnTo>
                      <a:pt x="231" y="90"/>
                    </a:lnTo>
                    <a:lnTo>
                      <a:pt x="231" y="87"/>
                    </a:lnTo>
                    <a:lnTo>
                      <a:pt x="230" y="84"/>
                    </a:lnTo>
                    <a:lnTo>
                      <a:pt x="230" y="81"/>
                    </a:lnTo>
                    <a:lnTo>
                      <a:pt x="230" y="78"/>
                    </a:lnTo>
                    <a:lnTo>
                      <a:pt x="229" y="75"/>
                    </a:lnTo>
                    <a:lnTo>
                      <a:pt x="227" y="71"/>
                    </a:lnTo>
                    <a:lnTo>
                      <a:pt x="226" y="68"/>
                    </a:lnTo>
                    <a:lnTo>
                      <a:pt x="224" y="65"/>
                    </a:lnTo>
                    <a:lnTo>
                      <a:pt x="224" y="63"/>
                    </a:lnTo>
                    <a:lnTo>
                      <a:pt x="223" y="60"/>
                    </a:lnTo>
                    <a:lnTo>
                      <a:pt x="221" y="57"/>
                    </a:lnTo>
                    <a:lnTo>
                      <a:pt x="220" y="54"/>
                    </a:lnTo>
                    <a:lnTo>
                      <a:pt x="219" y="51"/>
                    </a:lnTo>
                    <a:lnTo>
                      <a:pt x="214" y="47"/>
                    </a:lnTo>
                    <a:lnTo>
                      <a:pt x="210" y="40"/>
                    </a:lnTo>
                    <a:lnTo>
                      <a:pt x="207" y="37"/>
                    </a:lnTo>
                    <a:lnTo>
                      <a:pt x="206" y="34"/>
                    </a:lnTo>
                    <a:lnTo>
                      <a:pt x="203" y="31"/>
                    </a:lnTo>
                    <a:lnTo>
                      <a:pt x="202" y="30"/>
                    </a:lnTo>
                    <a:lnTo>
                      <a:pt x="196" y="26"/>
                    </a:lnTo>
                    <a:lnTo>
                      <a:pt x="190" y="21"/>
                    </a:lnTo>
                    <a:lnTo>
                      <a:pt x="186" y="19"/>
                    </a:lnTo>
                    <a:lnTo>
                      <a:pt x="183" y="16"/>
                    </a:lnTo>
                    <a:lnTo>
                      <a:pt x="180" y="16"/>
                    </a:lnTo>
                    <a:lnTo>
                      <a:pt x="177" y="13"/>
                    </a:lnTo>
                    <a:lnTo>
                      <a:pt x="175" y="11"/>
                    </a:lnTo>
                    <a:lnTo>
                      <a:pt x="173" y="10"/>
                    </a:lnTo>
                    <a:lnTo>
                      <a:pt x="170" y="9"/>
                    </a:lnTo>
                    <a:lnTo>
                      <a:pt x="167" y="7"/>
                    </a:lnTo>
                    <a:lnTo>
                      <a:pt x="163" y="7"/>
                    </a:lnTo>
                    <a:lnTo>
                      <a:pt x="160" y="6"/>
                    </a:lnTo>
                    <a:lnTo>
                      <a:pt x="158" y="4"/>
                    </a:lnTo>
                    <a:lnTo>
                      <a:pt x="155" y="4"/>
                    </a:lnTo>
                    <a:lnTo>
                      <a:pt x="150" y="3"/>
                    </a:lnTo>
                    <a:lnTo>
                      <a:pt x="148" y="3"/>
                    </a:lnTo>
                    <a:lnTo>
                      <a:pt x="143" y="1"/>
                    </a:lnTo>
                    <a:lnTo>
                      <a:pt x="140" y="1"/>
                    </a:lnTo>
                    <a:lnTo>
                      <a:pt x="138" y="1"/>
                    </a:lnTo>
                    <a:lnTo>
                      <a:pt x="133" y="0"/>
                    </a:lnTo>
                    <a:lnTo>
                      <a:pt x="131" y="0"/>
                    </a:lnTo>
                    <a:lnTo>
                      <a:pt x="128" y="0"/>
                    </a:lnTo>
                    <a:lnTo>
                      <a:pt x="123" y="0"/>
                    </a:lnTo>
                    <a:lnTo>
                      <a:pt x="121" y="0"/>
                    </a:lnTo>
                    <a:lnTo>
                      <a:pt x="118" y="0"/>
                    </a:lnTo>
                    <a:lnTo>
                      <a:pt x="115" y="1"/>
                    </a:lnTo>
                    <a:lnTo>
                      <a:pt x="111" y="1"/>
                    </a:lnTo>
                    <a:lnTo>
                      <a:pt x="108" y="1"/>
                    </a:lnTo>
                    <a:lnTo>
                      <a:pt x="104" y="1"/>
                    </a:lnTo>
                    <a:lnTo>
                      <a:pt x="101" y="3"/>
                    </a:lnTo>
                    <a:lnTo>
                      <a:pt x="96" y="3"/>
                    </a:lnTo>
                    <a:lnTo>
                      <a:pt x="94" y="3"/>
                    </a:lnTo>
                    <a:lnTo>
                      <a:pt x="91" y="4"/>
                    </a:lnTo>
                    <a:lnTo>
                      <a:pt x="88" y="4"/>
                    </a:lnTo>
                    <a:lnTo>
                      <a:pt x="84" y="6"/>
                    </a:lnTo>
                    <a:lnTo>
                      <a:pt x="81" y="7"/>
                    </a:lnTo>
                    <a:lnTo>
                      <a:pt x="77" y="7"/>
                    </a:lnTo>
                    <a:lnTo>
                      <a:pt x="74" y="9"/>
                    </a:lnTo>
                    <a:lnTo>
                      <a:pt x="71" y="10"/>
                    </a:lnTo>
                    <a:lnTo>
                      <a:pt x="68" y="11"/>
                    </a:lnTo>
                    <a:lnTo>
                      <a:pt x="65" y="13"/>
                    </a:lnTo>
                    <a:lnTo>
                      <a:pt x="62" y="16"/>
                    </a:lnTo>
                    <a:lnTo>
                      <a:pt x="59" y="16"/>
                    </a:lnTo>
                    <a:lnTo>
                      <a:pt x="57" y="19"/>
                    </a:lnTo>
                    <a:lnTo>
                      <a:pt x="52" y="20"/>
                    </a:lnTo>
                    <a:lnTo>
                      <a:pt x="50" y="23"/>
                    </a:lnTo>
                    <a:lnTo>
                      <a:pt x="45" y="26"/>
                    </a:lnTo>
                    <a:lnTo>
                      <a:pt x="40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5" y="44"/>
                    </a:lnTo>
                    <a:lnTo>
                      <a:pt x="21" y="50"/>
                    </a:lnTo>
                    <a:lnTo>
                      <a:pt x="17" y="54"/>
                    </a:lnTo>
                    <a:lnTo>
                      <a:pt x="14" y="60"/>
                    </a:lnTo>
                    <a:lnTo>
                      <a:pt x="11" y="64"/>
                    </a:lnTo>
                    <a:lnTo>
                      <a:pt x="8" y="70"/>
                    </a:lnTo>
                    <a:lnTo>
                      <a:pt x="7" y="73"/>
                    </a:lnTo>
                    <a:lnTo>
                      <a:pt x="5" y="75"/>
                    </a:lnTo>
                    <a:lnTo>
                      <a:pt x="5" y="78"/>
                    </a:lnTo>
                    <a:lnTo>
                      <a:pt x="5" y="81"/>
                    </a:lnTo>
                    <a:lnTo>
                      <a:pt x="3" y="84"/>
                    </a:lnTo>
                    <a:lnTo>
                      <a:pt x="3" y="85"/>
                    </a:lnTo>
                    <a:lnTo>
                      <a:pt x="3" y="90"/>
                    </a:lnTo>
                    <a:lnTo>
                      <a:pt x="3" y="92"/>
                    </a:lnTo>
                    <a:lnTo>
                      <a:pt x="0" y="97"/>
                    </a:lnTo>
                    <a:lnTo>
                      <a:pt x="0" y="104"/>
                    </a:lnTo>
                    <a:lnTo>
                      <a:pt x="0" y="107"/>
                    </a:lnTo>
                    <a:lnTo>
                      <a:pt x="0" y="110"/>
                    </a:lnTo>
                    <a:lnTo>
                      <a:pt x="0" y="112"/>
                    </a:lnTo>
                    <a:lnTo>
                      <a:pt x="0" y="115"/>
                    </a:lnTo>
                    <a:lnTo>
                      <a:pt x="0" y="120"/>
                    </a:lnTo>
                    <a:lnTo>
                      <a:pt x="1" y="125"/>
                    </a:lnTo>
                    <a:lnTo>
                      <a:pt x="3" y="131"/>
                    </a:lnTo>
                    <a:lnTo>
                      <a:pt x="4" y="135"/>
                    </a:lnTo>
                    <a:lnTo>
                      <a:pt x="5" y="141"/>
                    </a:lnTo>
                    <a:lnTo>
                      <a:pt x="7" y="145"/>
                    </a:lnTo>
                    <a:lnTo>
                      <a:pt x="8" y="149"/>
                    </a:lnTo>
                    <a:lnTo>
                      <a:pt x="11" y="154"/>
                    </a:lnTo>
                    <a:lnTo>
                      <a:pt x="13" y="159"/>
                    </a:lnTo>
                    <a:lnTo>
                      <a:pt x="14" y="165"/>
                    </a:lnTo>
                    <a:lnTo>
                      <a:pt x="17" y="168"/>
                    </a:lnTo>
                    <a:lnTo>
                      <a:pt x="21" y="172"/>
                    </a:lnTo>
                    <a:lnTo>
                      <a:pt x="23" y="176"/>
                    </a:lnTo>
                    <a:lnTo>
                      <a:pt x="27" y="181"/>
                    </a:lnTo>
                    <a:lnTo>
                      <a:pt x="30" y="185"/>
                    </a:lnTo>
                    <a:lnTo>
                      <a:pt x="34" y="188"/>
                    </a:lnTo>
                    <a:lnTo>
                      <a:pt x="37" y="191"/>
                    </a:lnTo>
                    <a:lnTo>
                      <a:pt x="40" y="193"/>
                    </a:lnTo>
                    <a:lnTo>
                      <a:pt x="44" y="196"/>
                    </a:lnTo>
                    <a:lnTo>
                      <a:pt x="47" y="199"/>
                    </a:lnTo>
                    <a:lnTo>
                      <a:pt x="50" y="201"/>
                    </a:lnTo>
                    <a:lnTo>
                      <a:pt x="55" y="203"/>
                    </a:lnTo>
                    <a:lnTo>
                      <a:pt x="58" y="205"/>
                    </a:lnTo>
                    <a:lnTo>
                      <a:pt x="59" y="206"/>
                    </a:lnTo>
                    <a:lnTo>
                      <a:pt x="62" y="209"/>
                    </a:lnTo>
                    <a:lnTo>
                      <a:pt x="65" y="212"/>
                    </a:lnTo>
                    <a:lnTo>
                      <a:pt x="68" y="212"/>
                    </a:lnTo>
                    <a:lnTo>
                      <a:pt x="71" y="213"/>
                    </a:lnTo>
                    <a:lnTo>
                      <a:pt x="75" y="216"/>
                    </a:lnTo>
                    <a:lnTo>
                      <a:pt x="79" y="219"/>
                    </a:lnTo>
                    <a:lnTo>
                      <a:pt x="84" y="220"/>
                    </a:lnTo>
                    <a:lnTo>
                      <a:pt x="86" y="222"/>
                    </a:lnTo>
                    <a:lnTo>
                      <a:pt x="89" y="225"/>
                    </a:lnTo>
                    <a:lnTo>
                      <a:pt x="92" y="228"/>
                    </a:lnTo>
                    <a:lnTo>
                      <a:pt x="95" y="230"/>
                    </a:lnTo>
                    <a:lnTo>
                      <a:pt x="98" y="233"/>
                    </a:lnTo>
                    <a:lnTo>
                      <a:pt x="99" y="238"/>
                    </a:lnTo>
                    <a:lnTo>
                      <a:pt x="102" y="243"/>
                    </a:lnTo>
                    <a:lnTo>
                      <a:pt x="104" y="246"/>
                    </a:lnTo>
                    <a:lnTo>
                      <a:pt x="105" y="249"/>
                    </a:lnTo>
                    <a:lnTo>
                      <a:pt x="105" y="252"/>
                    </a:lnTo>
                    <a:lnTo>
                      <a:pt x="108" y="256"/>
                    </a:lnTo>
                    <a:lnTo>
                      <a:pt x="109" y="259"/>
                    </a:lnTo>
                    <a:lnTo>
                      <a:pt x="109" y="265"/>
                    </a:lnTo>
                    <a:lnTo>
                      <a:pt x="111" y="269"/>
                    </a:lnTo>
                    <a:lnTo>
                      <a:pt x="113" y="275"/>
                    </a:lnTo>
                    <a:lnTo>
                      <a:pt x="115" y="279"/>
                    </a:lnTo>
                    <a:lnTo>
                      <a:pt x="116" y="283"/>
                    </a:lnTo>
                    <a:lnTo>
                      <a:pt x="118" y="286"/>
                    </a:lnTo>
                    <a:lnTo>
                      <a:pt x="118" y="289"/>
                    </a:lnTo>
                    <a:lnTo>
                      <a:pt x="119" y="293"/>
                    </a:lnTo>
                    <a:lnTo>
                      <a:pt x="121" y="296"/>
                    </a:lnTo>
                    <a:lnTo>
                      <a:pt x="122" y="297"/>
                    </a:lnTo>
                    <a:lnTo>
                      <a:pt x="123" y="302"/>
                    </a:lnTo>
                    <a:lnTo>
                      <a:pt x="123" y="304"/>
                    </a:lnTo>
                    <a:lnTo>
                      <a:pt x="125" y="307"/>
                    </a:lnTo>
                    <a:lnTo>
                      <a:pt x="126" y="310"/>
                    </a:lnTo>
                    <a:lnTo>
                      <a:pt x="128" y="313"/>
                    </a:lnTo>
                    <a:lnTo>
                      <a:pt x="129" y="317"/>
                    </a:lnTo>
                    <a:lnTo>
                      <a:pt x="131" y="320"/>
                    </a:lnTo>
                    <a:lnTo>
                      <a:pt x="131" y="324"/>
                    </a:lnTo>
                    <a:lnTo>
                      <a:pt x="133" y="327"/>
                    </a:lnTo>
                    <a:lnTo>
                      <a:pt x="136" y="330"/>
                    </a:lnTo>
                    <a:lnTo>
                      <a:pt x="136" y="331"/>
                    </a:lnTo>
                    <a:lnTo>
                      <a:pt x="139" y="334"/>
                    </a:lnTo>
                    <a:lnTo>
                      <a:pt x="140" y="337"/>
                    </a:lnTo>
                    <a:lnTo>
                      <a:pt x="140" y="341"/>
                    </a:lnTo>
                    <a:lnTo>
                      <a:pt x="143" y="344"/>
                    </a:lnTo>
                    <a:lnTo>
                      <a:pt x="145" y="347"/>
                    </a:lnTo>
                    <a:lnTo>
                      <a:pt x="146" y="350"/>
                    </a:lnTo>
                    <a:lnTo>
                      <a:pt x="148" y="354"/>
                    </a:lnTo>
                    <a:lnTo>
                      <a:pt x="150" y="357"/>
                    </a:lnTo>
                    <a:lnTo>
                      <a:pt x="152" y="358"/>
                    </a:lnTo>
                    <a:lnTo>
                      <a:pt x="153" y="363"/>
                    </a:lnTo>
                    <a:lnTo>
                      <a:pt x="155" y="364"/>
                    </a:lnTo>
                    <a:lnTo>
                      <a:pt x="158" y="367"/>
                    </a:lnTo>
                    <a:lnTo>
                      <a:pt x="160" y="374"/>
                    </a:lnTo>
                    <a:lnTo>
                      <a:pt x="166" y="378"/>
                    </a:lnTo>
                    <a:lnTo>
                      <a:pt x="170" y="384"/>
                    </a:lnTo>
                    <a:lnTo>
                      <a:pt x="175" y="388"/>
                    </a:lnTo>
                    <a:lnTo>
                      <a:pt x="179" y="393"/>
                    </a:lnTo>
                    <a:lnTo>
                      <a:pt x="183" y="395"/>
                    </a:lnTo>
                    <a:lnTo>
                      <a:pt x="187" y="400"/>
                    </a:lnTo>
                    <a:lnTo>
                      <a:pt x="193" y="403"/>
                    </a:lnTo>
                    <a:lnTo>
                      <a:pt x="199" y="405"/>
                    </a:lnTo>
                    <a:lnTo>
                      <a:pt x="204" y="408"/>
                    </a:lnTo>
                    <a:lnTo>
                      <a:pt x="207" y="408"/>
                    </a:lnTo>
                    <a:lnTo>
                      <a:pt x="209" y="410"/>
                    </a:lnTo>
                    <a:lnTo>
                      <a:pt x="212" y="411"/>
                    </a:lnTo>
                    <a:lnTo>
                      <a:pt x="214" y="411"/>
                    </a:lnTo>
                    <a:lnTo>
                      <a:pt x="220" y="411"/>
                    </a:lnTo>
                    <a:lnTo>
                      <a:pt x="224" y="411"/>
                    </a:lnTo>
                    <a:lnTo>
                      <a:pt x="230" y="411"/>
                    </a:lnTo>
                    <a:lnTo>
                      <a:pt x="234" y="411"/>
                    </a:lnTo>
                    <a:lnTo>
                      <a:pt x="239" y="410"/>
                    </a:lnTo>
                    <a:lnTo>
                      <a:pt x="244" y="408"/>
                    </a:lnTo>
                    <a:lnTo>
                      <a:pt x="248" y="408"/>
                    </a:lnTo>
                    <a:lnTo>
                      <a:pt x="251" y="407"/>
                    </a:lnTo>
                    <a:lnTo>
                      <a:pt x="254" y="404"/>
                    </a:lnTo>
                    <a:lnTo>
                      <a:pt x="257" y="403"/>
                    </a:lnTo>
                    <a:lnTo>
                      <a:pt x="261" y="398"/>
                    </a:lnTo>
                    <a:lnTo>
                      <a:pt x="264" y="395"/>
                    </a:lnTo>
                    <a:lnTo>
                      <a:pt x="267" y="393"/>
                    </a:lnTo>
                    <a:lnTo>
                      <a:pt x="268" y="390"/>
                    </a:lnTo>
                    <a:lnTo>
                      <a:pt x="271" y="387"/>
                    </a:lnTo>
                    <a:lnTo>
                      <a:pt x="274" y="384"/>
                    </a:lnTo>
                    <a:lnTo>
                      <a:pt x="275" y="381"/>
                    </a:lnTo>
                    <a:lnTo>
                      <a:pt x="277" y="377"/>
                    </a:lnTo>
                    <a:lnTo>
                      <a:pt x="278" y="374"/>
                    </a:lnTo>
                    <a:lnTo>
                      <a:pt x="280" y="370"/>
                    </a:lnTo>
                    <a:lnTo>
                      <a:pt x="280" y="366"/>
                    </a:lnTo>
                    <a:lnTo>
                      <a:pt x="281" y="363"/>
                    </a:lnTo>
                    <a:lnTo>
                      <a:pt x="283" y="358"/>
                    </a:lnTo>
                    <a:lnTo>
                      <a:pt x="284" y="356"/>
                    </a:lnTo>
                    <a:lnTo>
                      <a:pt x="284" y="351"/>
                    </a:lnTo>
                    <a:lnTo>
                      <a:pt x="284" y="348"/>
                    </a:lnTo>
                    <a:lnTo>
                      <a:pt x="284" y="344"/>
                    </a:lnTo>
                    <a:lnTo>
                      <a:pt x="285" y="341"/>
                    </a:lnTo>
                    <a:lnTo>
                      <a:pt x="284" y="337"/>
                    </a:lnTo>
                    <a:lnTo>
                      <a:pt x="284" y="334"/>
                    </a:lnTo>
                    <a:lnTo>
                      <a:pt x="284" y="331"/>
                    </a:lnTo>
                    <a:lnTo>
                      <a:pt x="284" y="33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39" name="Freeform 10"/>
              <p:cNvSpPr>
                <a:spLocks/>
              </p:cNvSpPr>
              <p:nvPr/>
            </p:nvSpPr>
            <p:spPr bwMode="auto">
              <a:xfrm>
                <a:off x="1776" y="912"/>
                <a:ext cx="314" cy="278"/>
              </a:xfrm>
              <a:custGeom>
                <a:avLst/>
                <a:gdLst>
                  <a:gd name="T0" fmla="*/ 10 w 942"/>
                  <a:gd name="T1" fmla="*/ 24 h 833"/>
                  <a:gd name="T2" fmla="*/ 17 w 942"/>
                  <a:gd name="T3" fmla="*/ 16 h 833"/>
                  <a:gd name="T4" fmla="*/ 24 w 942"/>
                  <a:gd name="T5" fmla="*/ 10 h 833"/>
                  <a:gd name="T6" fmla="*/ 33 w 942"/>
                  <a:gd name="T7" fmla="*/ 5 h 833"/>
                  <a:gd name="T8" fmla="*/ 41 w 942"/>
                  <a:gd name="T9" fmla="*/ 2 h 833"/>
                  <a:gd name="T10" fmla="*/ 49 w 942"/>
                  <a:gd name="T11" fmla="*/ 0 h 833"/>
                  <a:gd name="T12" fmla="*/ 56 w 942"/>
                  <a:gd name="T13" fmla="*/ 0 h 833"/>
                  <a:gd name="T14" fmla="*/ 63 w 942"/>
                  <a:gd name="T15" fmla="*/ 0 h 833"/>
                  <a:gd name="T16" fmla="*/ 68 w 942"/>
                  <a:gd name="T17" fmla="*/ 1 h 833"/>
                  <a:gd name="T18" fmla="*/ 73 w 942"/>
                  <a:gd name="T19" fmla="*/ 2 h 833"/>
                  <a:gd name="T20" fmla="*/ 77 w 942"/>
                  <a:gd name="T21" fmla="*/ 4 h 833"/>
                  <a:gd name="T22" fmla="*/ 81 w 942"/>
                  <a:gd name="T23" fmla="*/ 6 h 833"/>
                  <a:gd name="T24" fmla="*/ 83 w 942"/>
                  <a:gd name="T25" fmla="*/ 10 h 833"/>
                  <a:gd name="T26" fmla="*/ 87 w 942"/>
                  <a:gd name="T27" fmla="*/ 13 h 833"/>
                  <a:gd name="T28" fmla="*/ 91 w 942"/>
                  <a:gd name="T29" fmla="*/ 12 h 833"/>
                  <a:gd name="T30" fmla="*/ 94 w 942"/>
                  <a:gd name="T31" fmla="*/ 11 h 833"/>
                  <a:gd name="T32" fmla="*/ 99 w 942"/>
                  <a:gd name="T33" fmla="*/ 11 h 833"/>
                  <a:gd name="T34" fmla="*/ 103 w 942"/>
                  <a:gd name="T35" fmla="*/ 14 h 833"/>
                  <a:gd name="T36" fmla="*/ 105 w 942"/>
                  <a:gd name="T37" fmla="*/ 19 h 833"/>
                  <a:gd name="T38" fmla="*/ 104 w 942"/>
                  <a:gd name="T39" fmla="*/ 22 h 833"/>
                  <a:gd name="T40" fmla="*/ 104 w 942"/>
                  <a:gd name="T41" fmla="*/ 26 h 833"/>
                  <a:gd name="T42" fmla="*/ 102 w 942"/>
                  <a:gd name="T43" fmla="*/ 30 h 833"/>
                  <a:gd name="T44" fmla="*/ 98 w 942"/>
                  <a:gd name="T45" fmla="*/ 34 h 833"/>
                  <a:gd name="T46" fmla="*/ 92 w 942"/>
                  <a:gd name="T47" fmla="*/ 36 h 833"/>
                  <a:gd name="T48" fmla="*/ 87 w 942"/>
                  <a:gd name="T49" fmla="*/ 34 h 833"/>
                  <a:gd name="T50" fmla="*/ 87 w 942"/>
                  <a:gd name="T51" fmla="*/ 30 h 833"/>
                  <a:gd name="T52" fmla="*/ 85 w 942"/>
                  <a:gd name="T53" fmla="*/ 26 h 833"/>
                  <a:gd name="T54" fmla="*/ 81 w 942"/>
                  <a:gd name="T55" fmla="*/ 25 h 833"/>
                  <a:gd name="T56" fmla="*/ 76 w 942"/>
                  <a:gd name="T57" fmla="*/ 27 h 833"/>
                  <a:gd name="T58" fmla="*/ 72 w 942"/>
                  <a:gd name="T59" fmla="*/ 27 h 833"/>
                  <a:gd name="T60" fmla="*/ 68 w 942"/>
                  <a:gd name="T61" fmla="*/ 25 h 833"/>
                  <a:gd name="T62" fmla="*/ 63 w 942"/>
                  <a:gd name="T63" fmla="*/ 24 h 833"/>
                  <a:gd name="T64" fmla="*/ 56 w 942"/>
                  <a:gd name="T65" fmla="*/ 23 h 833"/>
                  <a:gd name="T66" fmla="*/ 49 w 942"/>
                  <a:gd name="T67" fmla="*/ 24 h 833"/>
                  <a:gd name="T68" fmla="*/ 40 w 942"/>
                  <a:gd name="T69" fmla="*/ 27 h 833"/>
                  <a:gd name="T70" fmla="*/ 34 w 942"/>
                  <a:gd name="T71" fmla="*/ 32 h 833"/>
                  <a:gd name="T72" fmla="*/ 30 w 942"/>
                  <a:gd name="T73" fmla="*/ 37 h 833"/>
                  <a:gd name="T74" fmla="*/ 27 w 942"/>
                  <a:gd name="T75" fmla="*/ 43 h 833"/>
                  <a:gd name="T76" fmla="*/ 26 w 942"/>
                  <a:gd name="T77" fmla="*/ 49 h 833"/>
                  <a:gd name="T78" fmla="*/ 26 w 942"/>
                  <a:gd name="T79" fmla="*/ 55 h 833"/>
                  <a:gd name="T80" fmla="*/ 26 w 942"/>
                  <a:gd name="T81" fmla="*/ 60 h 833"/>
                  <a:gd name="T82" fmla="*/ 26 w 942"/>
                  <a:gd name="T83" fmla="*/ 65 h 833"/>
                  <a:gd name="T84" fmla="*/ 27 w 942"/>
                  <a:gd name="T85" fmla="*/ 69 h 833"/>
                  <a:gd name="T86" fmla="*/ 29 w 942"/>
                  <a:gd name="T87" fmla="*/ 72 h 833"/>
                  <a:gd name="T88" fmla="*/ 31 w 942"/>
                  <a:gd name="T89" fmla="*/ 77 h 833"/>
                  <a:gd name="T90" fmla="*/ 27 w 942"/>
                  <a:gd name="T91" fmla="*/ 80 h 833"/>
                  <a:gd name="T92" fmla="*/ 24 w 942"/>
                  <a:gd name="T93" fmla="*/ 80 h 833"/>
                  <a:gd name="T94" fmla="*/ 19 w 942"/>
                  <a:gd name="T95" fmla="*/ 82 h 833"/>
                  <a:gd name="T96" fmla="*/ 15 w 942"/>
                  <a:gd name="T97" fmla="*/ 85 h 833"/>
                  <a:gd name="T98" fmla="*/ 11 w 942"/>
                  <a:gd name="T99" fmla="*/ 89 h 833"/>
                  <a:gd name="T100" fmla="*/ 10 w 942"/>
                  <a:gd name="T101" fmla="*/ 92 h 833"/>
                  <a:gd name="T102" fmla="*/ 6 w 942"/>
                  <a:gd name="T103" fmla="*/ 91 h 833"/>
                  <a:gd name="T104" fmla="*/ 4 w 942"/>
                  <a:gd name="T105" fmla="*/ 87 h 833"/>
                  <a:gd name="T106" fmla="*/ 2 w 942"/>
                  <a:gd name="T107" fmla="*/ 78 h 833"/>
                  <a:gd name="T108" fmla="*/ 0 w 942"/>
                  <a:gd name="T109" fmla="*/ 68 h 833"/>
                  <a:gd name="T110" fmla="*/ 0 w 942"/>
                  <a:gd name="T111" fmla="*/ 56 h 833"/>
                  <a:gd name="T112" fmla="*/ 1 w 942"/>
                  <a:gd name="T113" fmla="*/ 44 h 833"/>
                  <a:gd name="T114" fmla="*/ 5 w 942"/>
                  <a:gd name="T115" fmla="*/ 34 h 833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942" h="833">
                    <a:moveTo>
                      <a:pt x="44" y="304"/>
                    </a:moveTo>
                    <a:lnTo>
                      <a:pt x="47" y="294"/>
                    </a:lnTo>
                    <a:lnTo>
                      <a:pt x="53" y="284"/>
                    </a:lnTo>
                    <a:lnTo>
                      <a:pt x="57" y="274"/>
                    </a:lnTo>
                    <a:lnTo>
                      <a:pt x="61" y="265"/>
                    </a:lnTo>
                    <a:lnTo>
                      <a:pt x="67" y="255"/>
                    </a:lnTo>
                    <a:lnTo>
                      <a:pt x="72" y="246"/>
                    </a:lnTo>
                    <a:lnTo>
                      <a:pt x="77" y="238"/>
                    </a:lnTo>
                    <a:lnTo>
                      <a:pt x="84" y="229"/>
                    </a:lnTo>
                    <a:lnTo>
                      <a:pt x="88" y="220"/>
                    </a:lnTo>
                    <a:lnTo>
                      <a:pt x="94" y="212"/>
                    </a:lnTo>
                    <a:lnTo>
                      <a:pt x="99" y="202"/>
                    </a:lnTo>
                    <a:lnTo>
                      <a:pt x="107" y="195"/>
                    </a:lnTo>
                    <a:lnTo>
                      <a:pt x="112" y="188"/>
                    </a:lnTo>
                    <a:lnTo>
                      <a:pt x="118" y="181"/>
                    </a:lnTo>
                    <a:lnTo>
                      <a:pt x="125" y="172"/>
                    </a:lnTo>
                    <a:lnTo>
                      <a:pt x="131" y="165"/>
                    </a:lnTo>
                    <a:lnTo>
                      <a:pt x="136" y="158"/>
                    </a:lnTo>
                    <a:lnTo>
                      <a:pt x="144" y="152"/>
                    </a:lnTo>
                    <a:lnTo>
                      <a:pt x="149" y="145"/>
                    </a:lnTo>
                    <a:lnTo>
                      <a:pt x="158" y="138"/>
                    </a:lnTo>
                    <a:lnTo>
                      <a:pt x="162" y="132"/>
                    </a:lnTo>
                    <a:lnTo>
                      <a:pt x="171" y="127"/>
                    </a:lnTo>
                    <a:lnTo>
                      <a:pt x="178" y="119"/>
                    </a:lnTo>
                    <a:lnTo>
                      <a:pt x="185" y="114"/>
                    </a:lnTo>
                    <a:lnTo>
                      <a:pt x="192" y="108"/>
                    </a:lnTo>
                    <a:lnTo>
                      <a:pt x="198" y="104"/>
                    </a:lnTo>
                    <a:lnTo>
                      <a:pt x="206" y="98"/>
                    </a:lnTo>
                    <a:lnTo>
                      <a:pt x="212" y="92"/>
                    </a:lnTo>
                    <a:lnTo>
                      <a:pt x="220" y="87"/>
                    </a:lnTo>
                    <a:lnTo>
                      <a:pt x="226" y="82"/>
                    </a:lnTo>
                    <a:lnTo>
                      <a:pt x="234" y="78"/>
                    </a:lnTo>
                    <a:lnTo>
                      <a:pt x="242" y="74"/>
                    </a:lnTo>
                    <a:lnTo>
                      <a:pt x="249" y="70"/>
                    </a:lnTo>
                    <a:lnTo>
                      <a:pt x="256" y="65"/>
                    </a:lnTo>
                    <a:lnTo>
                      <a:pt x="264" y="61"/>
                    </a:lnTo>
                    <a:lnTo>
                      <a:pt x="271" y="57"/>
                    </a:lnTo>
                    <a:lnTo>
                      <a:pt x="278" y="53"/>
                    </a:lnTo>
                    <a:lnTo>
                      <a:pt x="287" y="50"/>
                    </a:lnTo>
                    <a:lnTo>
                      <a:pt x="294" y="47"/>
                    </a:lnTo>
                    <a:lnTo>
                      <a:pt x="301" y="44"/>
                    </a:lnTo>
                    <a:lnTo>
                      <a:pt x="310" y="40"/>
                    </a:lnTo>
                    <a:lnTo>
                      <a:pt x="317" y="37"/>
                    </a:lnTo>
                    <a:lnTo>
                      <a:pt x="324" y="34"/>
                    </a:lnTo>
                    <a:lnTo>
                      <a:pt x="332" y="31"/>
                    </a:lnTo>
                    <a:lnTo>
                      <a:pt x="340" y="28"/>
                    </a:lnTo>
                    <a:lnTo>
                      <a:pt x="348" y="27"/>
                    </a:lnTo>
                    <a:lnTo>
                      <a:pt x="355" y="24"/>
                    </a:lnTo>
                    <a:lnTo>
                      <a:pt x="362" y="21"/>
                    </a:lnTo>
                    <a:lnTo>
                      <a:pt x="371" y="20"/>
                    </a:lnTo>
                    <a:lnTo>
                      <a:pt x="378" y="17"/>
                    </a:lnTo>
                    <a:lnTo>
                      <a:pt x="385" y="16"/>
                    </a:lnTo>
                    <a:lnTo>
                      <a:pt x="394" y="14"/>
                    </a:lnTo>
                    <a:lnTo>
                      <a:pt x="401" y="11"/>
                    </a:lnTo>
                    <a:lnTo>
                      <a:pt x="408" y="10"/>
                    </a:lnTo>
                    <a:lnTo>
                      <a:pt x="415" y="9"/>
                    </a:lnTo>
                    <a:lnTo>
                      <a:pt x="423" y="9"/>
                    </a:lnTo>
                    <a:lnTo>
                      <a:pt x="429" y="6"/>
                    </a:lnTo>
                    <a:lnTo>
                      <a:pt x="438" y="6"/>
                    </a:lnTo>
                    <a:lnTo>
                      <a:pt x="445" y="4"/>
                    </a:lnTo>
                    <a:lnTo>
                      <a:pt x="452" y="4"/>
                    </a:lnTo>
                    <a:lnTo>
                      <a:pt x="459" y="3"/>
                    </a:lnTo>
                    <a:lnTo>
                      <a:pt x="466" y="3"/>
                    </a:lnTo>
                    <a:lnTo>
                      <a:pt x="473" y="1"/>
                    </a:lnTo>
                    <a:lnTo>
                      <a:pt x="482" y="1"/>
                    </a:lnTo>
                    <a:lnTo>
                      <a:pt x="487" y="1"/>
                    </a:lnTo>
                    <a:lnTo>
                      <a:pt x="492" y="0"/>
                    </a:lnTo>
                    <a:lnTo>
                      <a:pt x="497" y="0"/>
                    </a:lnTo>
                    <a:lnTo>
                      <a:pt x="503" y="0"/>
                    </a:lnTo>
                    <a:lnTo>
                      <a:pt x="507" y="0"/>
                    </a:lnTo>
                    <a:lnTo>
                      <a:pt x="514" y="0"/>
                    </a:lnTo>
                    <a:lnTo>
                      <a:pt x="519" y="0"/>
                    </a:lnTo>
                    <a:lnTo>
                      <a:pt x="526" y="0"/>
                    </a:lnTo>
                    <a:lnTo>
                      <a:pt x="531" y="0"/>
                    </a:lnTo>
                    <a:lnTo>
                      <a:pt x="536" y="0"/>
                    </a:lnTo>
                    <a:lnTo>
                      <a:pt x="541" y="1"/>
                    </a:lnTo>
                    <a:lnTo>
                      <a:pt x="547" y="1"/>
                    </a:lnTo>
                    <a:lnTo>
                      <a:pt x="551" y="1"/>
                    </a:lnTo>
                    <a:lnTo>
                      <a:pt x="557" y="3"/>
                    </a:lnTo>
                    <a:lnTo>
                      <a:pt x="563" y="3"/>
                    </a:lnTo>
                    <a:lnTo>
                      <a:pt x="568" y="4"/>
                    </a:lnTo>
                    <a:lnTo>
                      <a:pt x="573" y="4"/>
                    </a:lnTo>
                    <a:lnTo>
                      <a:pt x="578" y="6"/>
                    </a:lnTo>
                    <a:lnTo>
                      <a:pt x="583" y="6"/>
                    </a:lnTo>
                    <a:lnTo>
                      <a:pt x="588" y="6"/>
                    </a:lnTo>
                    <a:lnTo>
                      <a:pt x="594" y="7"/>
                    </a:lnTo>
                    <a:lnTo>
                      <a:pt x="598" y="9"/>
                    </a:lnTo>
                    <a:lnTo>
                      <a:pt x="604" y="9"/>
                    </a:lnTo>
                    <a:lnTo>
                      <a:pt x="608" y="9"/>
                    </a:lnTo>
                    <a:lnTo>
                      <a:pt x="614" y="10"/>
                    </a:lnTo>
                    <a:lnTo>
                      <a:pt x="618" y="11"/>
                    </a:lnTo>
                    <a:lnTo>
                      <a:pt x="622" y="11"/>
                    </a:lnTo>
                    <a:lnTo>
                      <a:pt x="628" y="14"/>
                    </a:lnTo>
                    <a:lnTo>
                      <a:pt x="632" y="16"/>
                    </a:lnTo>
                    <a:lnTo>
                      <a:pt x="637" y="16"/>
                    </a:lnTo>
                    <a:lnTo>
                      <a:pt x="642" y="17"/>
                    </a:lnTo>
                    <a:lnTo>
                      <a:pt x="647" y="18"/>
                    </a:lnTo>
                    <a:lnTo>
                      <a:pt x="651" y="20"/>
                    </a:lnTo>
                    <a:lnTo>
                      <a:pt x="654" y="21"/>
                    </a:lnTo>
                    <a:lnTo>
                      <a:pt x="658" y="21"/>
                    </a:lnTo>
                    <a:lnTo>
                      <a:pt x="662" y="23"/>
                    </a:lnTo>
                    <a:lnTo>
                      <a:pt x="666" y="24"/>
                    </a:lnTo>
                    <a:lnTo>
                      <a:pt x="671" y="24"/>
                    </a:lnTo>
                    <a:lnTo>
                      <a:pt x="675" y="27"/>
                    </a:lnTo>
                    <a:lnTo>
                      <a:pt x="678" y="28"/>
                    </a:lnTo>
                    <a:lnTo>
                      <a:pt x="681" y="30"/>
                    </a:lnTo>
                    <a:lnTo>
                      <a:pt x="685" y="30"/>
                    </a:lnTo>
                    <a:lnTo>
                      <a:pt x="688" y="31"/>
                    </a:lnTo>
                    <a:lnTo>
                      <a:pt x="691" y="33"/>
                    </a:lnTo>
                    <a:lnTo>
                      <a:pt x="695" y="34"/>
                    </a:lnTo>
                    <a:lnTo>
                      <a:pt x="698" y="36"/>
                    </a:lnTo>
                    <a:lnTo>
                      <a:pt x="701" y="37"/>
                    </a:lnTo>
                    <a:lnTo>
                      <a:pt x="703" y="38"/>
                    </a:lnTo>
                    <a:lnTo>
                      <a:pt x="709" y="40"/>
                    </a:lnTo>
                    <a:lnTo>
                      <a:pt x="715" y="44"/>
                    </a:lnTo>
                    <a:lnTo>
                      <a:pt x="718" y="47"/>
                    </a:lnTo>
                    <a:lnTo>
                      <a:pt x="722" y="50"/>
                    </a:lnTo>
                    <a:lnTo>
                      <a:pt x="725" y="51"/>
                    </a:lnTo>
                    <a:lnTo>
                      <a:pt x="729" y="54"/>
                    </a:lnTo>
                    <a:lnTo>
                      <a:pt x="730" y="57"/>
                    </a:lnTo>
                    <a:lnTo>
                      <a:pt x="732" y="58"/>
                    </a:lnTo>
                    <a:lnTo>
                      <a:pt x="732" y="61"/>
                    </a:lnTo>
                    <a:lnTo>
                      <a:pt x="733" y="64"/>
                    </a:lnTo>
                    <a:lnTo>
                      <a:pt x="735" y="67"/>
                    </a:lnTo>
                    <a:lnTo>
                      <a:pt x="736" y="71"/>
                    </a:lnTo>
                    <a:lnTo>
                      <a:pt x="737" y="74"/>
                    </a:lnTo>
                    <a:lnTo>
                      <a:pt x="739" y="78"/>
                    </a:lnTo>
                    <a:lnTo>
                      <a:pt x="740" y="81"/>
                    </a:lnTo>
                    <a:lnTo>
                      <a:pt x="745" y="87"/>
                    </a:lnTo>
                    <a:lnTo>
                      <a:pt x="746" y="90"/>
                    </a:lnTo>
                    <a:lnTo>
                      <a:pt x="750" y="95"/>
                    </a:lnTo>
                    <a:lnTo>
                      <a:pt x="753" y="100"/>
                    </a:lnTo>
                    <a:lnTo>
                      <a:pt x="759" y="104"/>
                    </a:lnTo>
                    <a:lnTo>
                      <a:pt x="762" y="107"/>
                    </a:lnTo>
                    <a:lnTo>
                      <a:pt x="767" y="111"/>
                    </a:lnTo>
                    <a:lnTo>
                      <a:pt x="769" y="112"/>
                    </a:lnTo>
                    <a:lnTo>
                      <a:pt x="772" y="114"/>
                    </a:lnTo>
                    <a:lnTo>
                      <a:pt x="777" y="115"/>
                    </a:lnTo>
                    <a:lnTo>
                      <a:pt x="779" y="117"/>
                    </a:lnTo>
                    <a:lnTo>
                      <a:pt x="784" y="118"/>
                    </a:lnTo>
                    <a:lnTo>
                      <a:pt x="790" y="118"/>
                    </a:lnTo>
                    <a:lnTo>
                      <a:pt x="793" y="118"/>
                    </a:lnTo>
                    <a:lnTo>
                      <a:pt x="796" y="118"/>
                    </a:lnTo>
                    <a:lnTo>
                      <a:pt x="799" y="118"/>
                    </a:lnTo>
                    <a:lnTo>
                      <a:pt x="803" y="117"/>
                    </a:lnTo>
                    <a:lnTo>
                      <a:pt x="806" y="115"/>
                    </a:lnTo>
                    <a:lnTo>
                      <a:pt x="808" y="114"/>
                    </a:lnTo>
                    <a:lnTo>
                      <a:pt x="813" y="114"/>
                    </a:lnTo>
                    <a:lnTo>
                      <a:pt x="816" y="112"/>
                    </a:lnTo>
                    <a:lnTo>
                      <a:pt x="818" y="111"/>
                    </a:lnTo>
                    <a:lnTo>
                      <a:pt x="821" y="110"/>
                    </a:lnTo>
                    <a:lnTo>
                      <a:pt x="824" y="108"/>
                    </a:lnTo>
                    <a:lnTo>
                      <a:pt x="828" y="107"/>
                    </a:lnTo>
                    <a:lnTo>
                      <a:pt x="831" y="105"/>
                    </a:lnTo>
                    <a:lnTo>
                      <a:pt x="834" y="104"/>
                    </a:lnTo>
                    <a:lnTo>
                      <a:pt x="838" y="102"/>
                    </a:lnTo>
                    <a:lnTo>
                      <a:pt x="841" y="100"/>
                    </a:lnTo>
                    <a:lnTo>
                      <a:pt x="845" y="100"/>
                    </a:lnTo>
                    <a:lnTo>
                      <a:pt x="848" y="98"/>
                    </a:lnTo>
                    <a:lnTo>
                      <a:pt x="850" y="97"/>
                    </a:lnTo>
                    <a:lnTo>
                      <a:pt x="854" y="97"/>
                    </a:lnTo>
                    <a:lnTo>
                      <a:pt x="855" y="94"/>
                    </a:lnTo>
                    <a:lnTo>
                      <a:pt x="861" y="92"/>
                    </a:lnTo>
                    <a:lnTo>
                      <a:pt x="862" y="92"/>
                    </a:lnTo>
                    <a:lnTo>
                      <a:pt x="865" y="92"/>
                    </a:lnTo>
                    <a:lnTo>
                      <a:pt x="871" y="92"/>
                    </a:lnTo>
                    <a:lnTo>
                      <a:pt x="875" y="92"/>
                    </a:lnTo>
                    <a:lnTo>
                      <a:pt x="880" y="95"/>
                    </a:lnTo>
                    <a:lnTo>
                      <a:pt x="887" y="97"/>
                    </a:lnTo>
                    <a:lnTo>
                      <a:pt x="892" y="98"/>
                    </a:lnTo>
                    <a:lnTo>
                      <a:pt x="897" y="101"/>
                    </a:lnTo>
                    <a:lnTo>
                      <a:pt x="901" y="102"/>
                    </a:lnTo>
                    <a:lnTo>
                      <a:pt x="905" y="105"/>
                    </a:lnTo>
                    <a:lnTo>
                      <a:pt x="909" y="108"/>
                    </a:lnTo>
                    <a:lnTo>
                      <a:pt x="914" y="111"/>
                    </a:lnTo>
                    <a:lnTo>
                      <a:pt x="916" y="114"/>
                    </a:lnTo>
                    <a:lnTo>
                      <a:pt x="921" y="117"/>
                    </a:lnTo>
                    <a:lnTo>
                      <a:pt x="924" y="119"/>
                    </a:lnTo>
                    <a:lnTo>
                      <a:pt x="926" y="124"/>
                    </a:lnTo>
                    <a:lnTo>
                      <a:pt x="928" y="128"/>
                    </a:lnTo>
                    <a:lnTo>
                      <a:pt x="931" y="131"/>
                    </a:lnTo>
                    <a:lnTo>
                      <a:pt x="932" y="135"/>
                    </a:lnTo>
                    <a:lnTo>
                      <a:pt x="935" y="139"/>
                    </a:lnTo>
                    <a:lnTo>
                      <a:pt x="936" y="144"/>
                    </a:lnTo>
                    <a:lnTo>
                      <a:pt x="939" y="148"/>
                    </a:lnTo>
                    <a:lnTo>
                      <a:pt x="939" y="154"/>
                    </a:lnTo>
                    <a:lnTo>
                      <a:pt x="939" y="158"/>
                    </a:lnTo>
                    <a:lnTo>
                      <a:pt x="941" y="164"/>
                    </a:lnTo>
                    <a:lnTo>
                      <a:pt x="941" y="168"/>
                    </a:lnTo>
                    <a:lnTo>
                      <a:pt x="941" y="171"/>
                    </a:lnTo>
                    <a:lnTo>
                      <a:pt x="941" y="174"/>
                    </a:lnTo>
                    <a:lnTo>
                      <a:pt x="941" y="176"/>
                    </a:lnTo>
                    <a:lnTo>
                      <a:pt x="942" y="181"/>
                    </a:lnTo>
                    <a:lnTo>
                      <a:pt x="941" y="183"/>
                    </a:lnTo>
                    <a:lnTo>
                      <a:pt x="941" y="186"/>
                    </a:lnTo>
                    <a:lnTo>
                      <a:pt x="941" y="189"/>
                    </a:lnTo>
                    <a:lnTo>
                      <a:pt x="941" y="192"/>
                    </a:lnTo>
                    <a:lnTo>
                      <a:pt x="939" y="195"/>
                    </a:lnTo>
                    <a:lnTo>
                      <a:pt x="939" y="198"/>
                    </a:lnTo>
                    <a:lnTo>
                      <a:pt x="939" y="201"/>
                    </a:lnTo>
                    <a:lnTo>
                      <a:pt x="939" y="205"/>
                    </a:lnTo>
                    <a:lnTo>
                      <a:pt x="936" y="208"/>
                    </a:lnTo>
                    <a:lnTo>
                      <a:pt x="936" y="210"/>
                    </a:lnTo>
                    <a:lnTo>
                      <a:pt x="936" y="215"/>
                    </a:lnTo>
                    <a:lnTo>
                      <a:pt x="935" y="218"/>
                    </a:lnTo>
                    <a:lnTo>
                      <a:pt x="934" y="220"/>
                    </a:lnTo>
                    <a:lnTo>
                      <a:pt x="934" y="225"/>
                    </a:lnTo>
                    <a:lnTo>
                      <a:pt x="934" y="228"/>
                    </a:lnTo>
                    <a:lnTo>
                      <a:pt x="934" y="233"/>
                    </a:lnTo>
                    <a:lnTo>
                      <a:pt x="932" y="235"/>
                    </a:lnTo>
                    <a:lnTo>
                      <a:pt x="931" y="238"/>
                    </a:lnTo>
                    <a:lnTo>
                      <a:pt x="931" y="240"/>
                    </a:lnTo>
                    <a:lnTo>
                      <a:pt x="929" y="243"/>
                    </a:lnTo>
                    <a:lnTo>
                      <a:pt x="928" y="246"/>
                    </a:lnTo>
                    <a:lnTo>
                      <a:pt x="926" y="249"/>
                    </a:lnTo>
                    <a:lnTo>
                      <a:pt x="926" y="252"/>
                    </a:lnTo>
                    <a:lnTo>
                      <a:pt x="925" y="255"/>
                    </a:lnTo>
                    <a:lnTo>
                      <a:pt x="924" y="259"/>
                    </a:lnTo>
                    <a:lnTo>
                      <a:pt x="921" y="265"/>
                    </a:lnTo>
                    <a:lnTo>
                      <a:pt x="918" y="270"/>
                    </a:lnTo>
                    <a:lnTo>
                      <a:pt x="915" y="274"/>
                    </a:lnTo>
                    <a:lnTo>
                      <a:pt x="911" y="279"/>
                    </a:lnTo>
                    <a:lnTo>
                      <a:pt x="908" y="283"/>
                    </a:lnTo>
                    <a:lnTo>
                      <a:pt x="904" y="289"/>
                    </a:lnTo>
                    <a:lnTo>
                      <a:pt x="901" y="292"/>
                    </a:lnTo>
                    <a:lnTo>
                      <a:pt x="897" y="296"/>
                    </a:lnTo>
                    <a:lnTo>
                      <a:pt x="892" y="299"/>
                    </a:lnTo>
                    <a:lnTo>
                      <a:pt x="889" y="302"/>
                    </a:lnTo>
                    <a:lnTo>
                      <a:pt x="885" y="306"/>
                    </a:lnTo>
                    <a:lnTo>
                      <a:pt x="880" y="309"/>
                    </a:lnTo>
                    <a:lnTo>
                      <a:pt x="877" y="310"/>
                    </a:lnTo>
                    <a:lnTo>
                      <a:pt x="871" y="313"/>
                    </a:lnTo>
                    <a:lnTo>
                      <a:pt x="867" y="316"/>
                    </a:lnTo>
                    <a:lnTo>
                      <a:pt x="862" y="317"/>
                    </a:lnTo>
                    <a:lnTo>
                      <a:pt x="858" y="319"/>
                    </a:lnTo>
                    <a:lnTo>
                      <a:pt x="853" y="320"/>
                    </a:lnTo>
                    <a:lnTo>
                      <a:pt x="848" y="321"/>
                    </a:lnTo>
                    <a:lnTo>
                      <a:pt x="843" y="321"/>
                    </a:lnTo>
                    <a:lnTo>
                      <a:pt x="837" y="323"/>
                    </a:lnTo>
                    <a:lnTo>
                      <a:pt x="831" y="323"/>
                    </a:lnTo>
                    <a:lnTo>
                      <a:pt x="827" y="323"/>
                    </a:lnTo>
                    <a:lnTo>
                      <a:pt x="821" y="321"/>
                    </a:lnTo>
                    <a:lnTo>
                      <a:pt x="816" y="320"/>
                    </a:lnTo>
                    <a:lnTo>
                      <a:pt x="811" y="320"/>
                    </a:lnTo>
                    <a:lnTo>
                      <a:pt x="807" y="319"/>
                    </a:lnTo>
                    <a:lnTo>
                      <a:pt x="803" y="317"/>
                    </a:lnTo>
                    <a:lnTo>
                      <a:pt x="799" y="313"/>
                    </a:lnTo>
                    <a:lnTo>
                      <a:pt x="794" y="311"/>
                    </a:lnTo>
                    <a:lnTo>
                      <a:pt x="791" y="310"/>
                    </a:lnTo>
                    <a:lnTo>
                      <a:pt x="787" y="304"/>
                    </a:lnTo>
                    <a:lnTo>
                      <a:pt x="784" y="300"/>
                    </a:lnTo>
                    <a:lnTo>
                      <a:pt x="783" y="296"/>
                    </a:lnTo>
                    <a:lnTo>
                      <a:pt x="781" y="293"/>
                    </a:lnTo>
                    <a:lnTo>
                      <a:pt x="780" y="290"/>
                    </a:lnTo>
                    <a:lnTo>
                      <a:pt x="779" y="287"/>
                    </a:lnTo>
                    <a:lnTo>
                      <a:pt x="779" y="283"/>
                    </a:lnTo>
                    <a:lnTo>
                      <a:pt x="779" y="280"/>
                    </a:lnTo>
                    <a:lnTo>
                      <a:pt x="779" y="277"/>
                    </a:lnTo>
                    <a:lnTo>
                      <a:pt x="779" y="274"/>
                    </a:lnTo>
                    <a:lnTo>
                      <a:pt x="779" y="270"/>
                    </a:lnTo>
                    <a:lnTo>
                      <a:pt x="777" y="267"/>
                    </a:lnTo>
                    <a:lnTo>
                      <a:pt x="777" y="265"/>
                    </a:lnTo>
                    <a:lnTo>
                      <a:pt x="777" y="260"/>
                    </a:lnTo>
                    <a:lnTo>
                      <a:pt x="776" y="257"/>
                    </a:lnTo>
                    <a:lnTo>
                      <a:pt x="774" y="255"/>
                    </a:lnTo>
                    <a:lnTo>
                      <a:pt x="773" y="252"/>
                    </a:lnTo>
                    <a:lnTo>
                      <a:pt x="772" y="249"/>
                    </a:lnTo>
                    <a:lnTo>
                      <a:pt x="769" y="243"/>
                    </a:lnTo>
                    <a:lnTo>
                      <a:pt x="766" y="239"/>
                    </a:lnTo>
                    <a:lnTo>
                      <a:pt x="762" y="236"/>
                    </a:lnTo>
                    <a:lnTo>
                      <a:pt x="759" y="235"/>
                    </a:lnTo>
                    <a:lnTo>
                      <a:pt x="756" y="233"/>
                    </a:lnTo>
                    <a:lnTo>
                      <a:pt x="753" y="233"/>
                    </a:lnTo>
                    <a:lnTo>
                      <a:pt x="749" y="230"/>
                    </a:lnTo>
                    <a:lnTo>
                      <a:pt x="746" y="229"/>
                    </a:lnTo>
                    <a:lnTo>
                      <a:pt x="743" y="229"/>
                    </a:lnTo>
                    <a:lnTo>
                      <a:pt x="739" y="229"/>
                    </a:lnTo>
                    <a:lnTo>
                      <a:pt x="735" y="226"/>
                    </a:lnTo>
                    <a:lnTo>
                      <a:pt x="730" y="226"/>
                    </a:lnTo>
                    <a:lnTo>
                      <a:pt x="725" y="226"/>
                    </a:lnTo>
                    <a:lnTo>
                      <a:pt x="722" y="228"/>
                    </a:lnTo>
                    <a:lnTo>
                      <a:pt x="716" y="229"/>
                    </a:lnTo>
                    <a:lnTo>
                      <a:pt x="713" y="229"/>
                    </a:lnTo>
                    <a:lnTo>
                      <a:pt x="709" y="232"/>
                    </a:lnTo>
                    <a:lnTo>
                      <a:pt x="705" y="233"/>
                    </a:lnTo>
                    <a:lnTo>
                      <a:pt x="701" y="235"/>
                    </a:lnTo>
                    <a:lnTo>
                      <a:pt x="696" y="238"/>
                    </a:lnTo>
                    <a:lnTo>
                      <a:pt x="691" y="239"/>
                    </a:lnTo>
                    <a:lnTo>
                      <a:pt x="685" y="242"/>
                    </a:lnTo>
                    <a:lnTo>
                      <a:pt x="683" y="243"/>
                    </a:lnTo>
                    <a:lnTo>
                      <a:pt x="681" y="245"/>
                    </a:lnTo>
                    <a:lnTo>
                      <a:pt x="678" y="246"/>
                    </a:lnTo>
                    <a:lnTo>
                      <a:pt x="675" y="247"/>
                    </a:lnTo>
                    <a:lnTo>
                      <a:pt x="672" y="246"/>
                    </a:lnTo>
                    <a:lnTo>
                      <a:pt x="669" y="246"/>
                    </a:lnTo>
                    <a:lnTo>
                      <a:pt x="666" y="246"/>
                    </a:lnTo>
                    <a:lnTo>
                      <a:pt x="662" y="245"/>
                    </a:lnTo>
                    <a:lnTo>
                      <a:pt x="656" y="243"/>
                    </a:lnTo>
                    <a:lnTo>
                      <a:pt x="651" y="242"/>
                    </a:lnTo>
                    <a:lnTo>
                      <a:pt x="649" y="240"/>
                    </a:lnTo>
                    <a:lnTo>
                      <a:pt x="647" y="239"/>
                    </a:lnTo>
                    <a:lnTo>
                      <a:pt x="644" y="238"/>
                    </a:lnTo>
                    <a:lnTo>
                      <a:pt x="641" y="236"/>
                    </a:lnTo>
                    <a:lnTo>
                      <a:pt x="637" y="236"/>
                    </a:lnTo>
                    <a:lnTo>
                      <a:pt x="632" y="233"/>
                    </a:lnTo>
                    <a:lnTo>
                      <a:pt x="628" y="233"/>
                    </a:lnTo>
                    <a:lnTo>
                      <a:pt x="625" y="230"/>
                    </a:lnTo>
                    <a:lnTo>
                      <a:pt x="621" y="229"/>
                    </a:lnTo>
                    <a:lnTo>
                      <a:pt x="617" y="228"/>
                    </a:lnTo>
                    <a:lnTo>
                      <a:pt x="614" y="226"/>
                    </a:lnTo>
                    <a:lnTo>
                      <a:pt x="610" y="225"/>
                    </a:lnTo>
                    <a:lnTo>
                      <a:pt x="604" y="223"/>
                    </a:lnTo>
                    <a:lnTo>
                      <a:pt x="600" y="220"/>
                    </a:lnTo>
                    <a:lnTo>
                      <a:pt x="597" y="220"/>
                    </a:lnTo>
                    <a:lnTo>
                      <a:pt x="591" y="218"/>
                    </a:lnTo>
                    <a:lnTo>
                      <a:pt x="585" y="218"/>
                    </a:lnTo>
                    <a:lnTo>
                      <a:pt x="581" y="216"/>
                    </a:lnTo>
                    <a:lnTo>
                      <a:pt x="575" y="215"/>
                    </a:lnTo>
                    <a:lnTo>
                      <a:pt x="571" y="213"/>
                    </a:lnTo>
                    <a:lnTo>
                      <a:pt x="566" y="212"/>
                    </a:lnTo>
                    <a:lnTo>
                      <a:pt x="560" y="210"/>
                    </a:lnTo>
                    <a:lnTo>
                      <a:pt x="554" y="210"/>
                    </a:lnTo>
                    <a:lnTo>
                      <a:pt x="550" y="210"/>
                    </a:lnTo>
                    <a:lnTo>
                      <a:pt x="543" y="208"/>
                    </a:lnTo>
                    <a:lnTo>
                      <a:pt x="537" y="208"/>
                    </a:lnTo>
                    <a:lnTo>
                      <a:pt x="531" y="208"/>
                    </a:lnTo>
                    <a:lnTo>
                      <a:pt x="526" y="208"/>
                    </a:lnTo>
                    <a:lnTo>
                      <a:pt x="519" y="206"/>
                    </a:lnTo>
                    <a:lnTo>
                      <a:pt x="513" y="206"/>
                    </a:lnTo>
                    <a:lnTo>
                      <a:pt x="507" y="206"/>
                    </a:lnTo>
                    <a:lnTo>
                      <a:pt x="500" y="206"/>
                    </a:lnTo>
                    <a:lnTo>
                      <a:pt x="494" y="206"/>
                    </a:lnTo>
                    <a:lnTo>
                      <a:pt x="487" y="206"/>
                    </a:lnTo>
                    <a:lnTo>
                      <a:pt x="482" y="208"/>
                    </a:lnTo>
                    <a:lnTo>
                      <a:pt x="475" y="209"/>
                    </a:lnTo>
                    <a:lnTo>
                      <a:pt x="467" y="209"/>
                    </a:lnTo>
                    <a:lnTo>
                      <a:pt x="460" y="210"/>
                    </a:lnTo>
                    <a:lnTo>
                      <a:pt x="453" y="212"/>
                    </a:lnTo>
                    <a:lnTo>
                      <a:pt x="446" y="212"/>
                    </a:lnTo>
                    <a:lnTo>
                      <a:pt x="439" y="215"/>
                    </a:lnTo>
                    <a:lnTo>
                      <a:pt x="432" y="216"/>
                    </a:lnTo>
                    <a:lnTo>
                      <a:pt x="425" y="218"/>
                    </a:lnTo>
                    <a:lnTo>
                      <a:pt x="418" y="220"/>
                    </a:lnTo>
                    <a:lnTo>
                      <a:pt x="411" y="223"/>
                    </a:lnTo>
                    <a:lnTo>
                      <a:pt x="404" y="226"/>
                    </a:lnTo>
                    <a:lnTo>
                      <a:pt x="395" y="229"/>
                    </a:lnTo>
                    <a:lnTo>
                      <a:pt x="388" y="233"/>
                    </a:lnTo>
                    <a:lnTo>
                      <a:pt x="379" y="236"/>
                    </a:lnTo>
                    <a:lnTo>
                      <a:pt x="372" y="242"/>
                    </a:lnTo>
                    <a:lnTo>
                      <a:pt x="364" y="245"/>
                    </a:lnTo>
                    <a:lnTo>
                      <a:pt x="357" y="249"/>
                    </a:lnTo>
                    <a:lnTo>
                      <a:pt x="351" y="252"/>
                    </a:lnTo>
                    <a:lnTo>
                      <a:pt x="344" y="257"/>
                    </a:lnTo>
                    <a:lnTo>
                      <a:pt x="340" y="260"/>
                    </a:lnTo>
                    <a:lnTo>
                      <a:pt x="332" y="265"/>
                    </a:lnTo>
                    <a:lnTo>
                      <a:pt x="327" y="269"/>
                    </a:lnTo>
                    <a:lnTo>
                      <a:pt x="323" y="273"/>
                    </a:lnTo>
                    <a:lnTo>
                      <a:pt x="318" y="277"/>
                    </a:lnTo>
                    <a:lnTo>
                      <a:pt x="314" y="282"/>
                    </a:lnTo>
                    <a:lnTo>
                      <a:pt x="308" y="286"/>
                    </a:lnTo>
                    <a:lnTo>
                      <a:pt x="304" y="292"/>
                    </a:lnTo>
                    <a:lnTo>
                      <a:pt x="300" y="296"/>
                    </a:lnTo>
                    <a:lnTo>
                      <a:pt x="296" y="300"/>
                    </a:lnTo>
                    <a:lnTo>
                      <a:pt x="290" y="304"/>
                    </a:lnTo>
                    <a:lnTo>
                      <a:pt x="288" y="310"/>
                    </a:lnTo>
                    <a:lnTo>
                      <a:pt x="284" y="314"/>
                    </a:lnTo>
                    <a:lnTo>
                      <a:pt x="280" y="320"/>
                    </a:lnTo>
                    <a:lnTo>
                      <a:pt x="277" y="324"/>
                    </a:lnTo>
                    <a:lnTo>
                      <a:pt x="273" y="330"/>
                    </a:lnTo>
                    <a:lnTo>
                      <a:pt x="270" y="334"/>
                    </a:lnTo>
                    <a:lnTo>
                      <a:pt x="269" y="338"/>
                    </a:lnTo>
                    <a:lnTo>
                      <a:pt x="264" y="346"/>
                    </a:lnTo>
                    <a:lnTo>
                      <a:pt x="263" y="350"/>
                    </a:lnTo>
                    <a:lnTo>
                      <a:pt x="260" y="356"/>
                    </a:lnTo>
                    <a:lnTo>
                      <a:pt x="259" y="361"/>
                    </a:lnTo>
                    <a:lnTo>
                      <a:pt x="254" y="366"/>
                    </a:lnTo>
                    <a:lnTo>
                      <a:pt x="253" y="373"/>
                    </a:lnTo>
                    <a:lnTo>
                      <a:pt x="250" y="377"/>
                    </a:lnTo>
                    <a:lnTo>
                      <a:pt x="249" y="383"/>
                    </a:lnTo>
                    <a:lnTo>
                      <a:pt x="247" y="387"/>
                    </a:lnTo>
                    <a:lnTo>
                      <a:pt x="246" y="393"/>
                    </a:lnTo>
                    <a:lnTo>
                      <a:pt x="243" y="398"/>
                    </a:lnTo>
                    <a:lnTo>
                      <a:pt x="243" y="404"/>
                    </a:lnTo>
                    <a:lnTo>
                      <a:pt x="242" y="408"/>
                    </a:lnTo>
                    <a:lnTo>
                      <a:pt x="240" y="414"/>
                    </a:lnTo>
                    <a:lnTo>
                      <a:pt x="239" y="420"/>
                    </a:lnTo>
                    <a:lnTo>
                      <a:pt x="239" y="425"/>
                    </a:lnTo>
                    <a:lnTo>
                      <a:pt x="237" y="431"/>
                    </a:lnTo>
                    <a:lnTo>
                      <a:pt x="236" y="437"/>
                    </a:lnTo>
                    <a:lnTo>
                      <a:pt x="236" y="441"/>
                    </a:lnTo>
                    <a:lnTo>
                      <a:pt x="234" y="447"/>
                    </a:lnTo>
                    <a:lnTo>
                      <a:pt x="233" y="454"/>
                    </a:lnTo>
                    <a:lnTo>
                      <a:pt x="233" y="458"/>
                    </a:lnTo>
                    <a:lnTo>
                      <a:pt x="233" y="464"/>
                    </a:lnTo>
                    <a:lnTo>
                      <a:pt x="233" y="469"/>
                    </a:lnTo>
                    <a:lnTo>
                      <a:pt x="232" y="474"/>
                    </a:lnTo>
                    <a:lnTo>
                      <a:pt x="232" y="479"/>
                    </a:lnTo>
                    <a:lnTo>
                      <a:pt x="232" y="485"/>
                    </a:lnTo>
                    <a:lnTo>
                      <a:pt x="232" y="491"/>
                    </a:lnTo>
                    <a:lnTo>
                      <a:pt x="230" y="495"/>
                    </a:lnTo>
                    <a:lnTo>
                      <a:pt x="230" y="499"/>
                    </a:lnTo>
                    <a:lnTo>
                      <a:pt x="230" y="505"/>
                    </a:lnTo>
                    <a:lnTo>
                      <a:pt x="230" y="511"/>
                    </a:lnTo>
                    <a:lnTo>
                      <a:pt x="230" y="515"/>
                    </a:lnTo>
                    <a:lnTo>
                      <a:pt x="230" y="519"/>
                    </a:lnTo>
                    <a:lnTo>
                      <a:pt x="230" y="525"/>
                    </a:lnTo>
                    <a:lnTo>
                      <a:pt x="232" y="529"/>
                    </a:lnTo>
                    <a:lnTo>
                      <a:pt x="232" y="535"/>
                    </a:lnTo>
                    <a:lnTo>
                      <a:pt x="232" y="539"/>
                    </a:lnTo>
                    <a:lnTo>
                      <a:pt x="232" y="543"/>
                    </a:lnTo>
                    <a:lnTo>
                      <a:pt x="232" y="548"/>
                    </a:lnTo>
                    <a:lnTo>
                      <a:pt x="232" y="552"/>
                    </a:lnTo>
                    <a:lnTo>
                      <a:pt x="233" y="556"/>
                    </a:lnTo>
                    <a:lnTo>
                      <a:pt x="233" y="560"/>
                    </a:lnTo>
                    <a:lnTo>
                      <a:pt x="233" y="566"/>
                    </a:lnTo>
                    <a:lnTo>
                      <a:pt x="233" y="569"/>
                    </a:lnTo>
                    <a:lnTo>
                      <a:pt x="233" y="573"/>
                    </a:lnTo>
                    <a:lnTo>
                      <a:pt x="233" y="576"/>
                    </a:lnTo>
                    <a:lnTo>
                      <a:pt x="234" y="580"/>
                    </a:lnTo>
                    <a:lnTo>
                      <a:pt x="234" y="585"/>
                    </a:lnTo>
                    <a:lnTo>
                      <a:pt x="236" y="589"/>
                    </a:lnTo>
                    <a:lnTo>
                      <a:pt x="236" y="592"/>
                    </a:lnTo>
                    <a:lnTo>
                      <a:pt x="237" y="596"/>
                    </a:lnTo>
                    <a:lnTo>
                      <a:pt x="239" y="599"/>
                    </a:lnTo>
                    <a:lnTo>
                      <a:pt x="239" y="603"/>
                    </a:lnTo>
                    <a:lnTo>
                      <a:pt x="239" y="606"/>
                    </a:lnTo>
                    <a:lnTo>
                      <a:pt x="240" y="610"/>
                    </a:lnTo>
                    <a:lnTo>
                      <a:pt x="242" y="613"/>
                    </a:lnTo>
                    <a:lnTo>
                      <a:pt x="242" y="616"/>
                    </a:lnTo>
                    <a:lnTo>
                      <a:pt x="243" y="620"/>
                    </a:lnTo>
                    <a:lnTo>
                      <a:pt x="244" y="623"/>
                    </a:lnTo>
                    <a:lnTo>
                      <a:pt x="246" y="626"/>
                    </a:lnTo>
                    <a:lnTo>
                      <a:pt x="246" y="629"/>
                    </a:lnTo>
                    <a:lnTo>
                      <a:pt x="247" y="631"/>
                    </a:lnTo>
                    <a:lnTo>
                      <a:pt x="249" y="634"/>
                    </a:lnTo>
                    <a:lnTo>
                      <a:pt x="250" y="637"/>
                    </a:lnTo>
                    <a:lnTo>
                      <a:pt x="251" y="640"/>
                    </a:lnTo>
                    <a:lnTo>
                      <a:pt x="253" y="643"/>
                    </a:lnTo>
                    <a:lnTo>
                      <a:pt x="254" y="646"/>
                    </a:lnTo>
                    <a:lnTo>
                      <a:pt x="257" y="651"/>
                    </a:lnTo>
                    <a:lnTo>
                      <a:pt x="259" y="656"/>
                    </a:lnTo>
                    <a:lnTo>
                      <a:pt x="261" y="660"/>
                    </a:lnTo>
                    <a:lnTo>
                      <a:pt x="264" y="666"/>
                    </a:lnTo>
                    <a:lnTo>
                      <a:pt x="267" y="670"/>
                    </a:lnTo>
                    <a:lnTo>
                      <a:pt x="269" y="674"/>
                    </a:lnTo>
                    <a:lnTo>
                      <a:pt x="270" y="678"/>
                    </a:lnTo>
                    <a:lnTo>
                      <a:pt x="273" y="681"/>
                    </a:lnTo>
                    <a:lnTo>
                      <a:pt x="273" y="684"/>
                    </a:lnTo>
                    <a:lnTo>
                      <a:pt x="276" y="688"/>
                    </a:lnTo>
                    <a:lnTo>
                      <a:pt x="276" y="691"/>
                    </a:lnTo>
                    <a:lnTo>
                      <a:pt x="277" y="694"/>
                    </a:lnTo>
                    <a:lnTo>
                      <a:pt x="277" y="700"/>
                    </a:lnTo>
                    <a:lnTo>
                      <a:pt x="277" y="704"/>
                    </a:lnTo>
                    <a:lnTo>
                      <a:pt x="276" y="707"/>
                    </a:lnTo>
                    <a:lnTo>
                      <a:pt x="271" y="711"/>
                    </a:lnTo>
                    <a:lnTo>
                      <a:pt x="266" y="713"/>
                    </a:lnTo>
                    <a:lnTo>
                      <a:pt x="261" y="714"/>
                    </a:lnTo>
                    <a:lnTo>
                      <a:pt x="257" y="714"/>
                    </a:lnTo>
                    <a:lnTo>
                      <a:pt x="251" y="715"/>
                    </a:lnTo>
                    <a:lnTo>
                      <a:pt x="247" y="715"/>
                    </a:lnTo>
                    <a:lnTo>
                      <a:pt x="242" y="715"/>
                    </a:lnTo>
                    <a:lnTo>
                      <a:pt x="239" y="715"/>
                    </a:lnTo>
                    <a:lnTo>
                      <a:pt x="237" y="715"/>
                    </a:lnTo>
                    <a:lnTo>
                      <a:pt x="233" y="715"/>
                    </a:lnTo>
                    <a:lnTo>
                      <a:pt x="232" y="717"/>
                    </a:lnTo>
                    <a:lnTo>
                      <a:pt x="227" y="717"/>
                    </a:lnTo>
                    <a:lnTo>
                      <a:pt x="223" y="718"/>
                    </a:lnTo>
                    <a:lnTo>
                      <a:pt x="220" y="718"/>
                    </a:lnTo>
                    <a:lnTo>
                      <a:pt x="216" y="720"/>
                    </a:lnTo>
                    <a:lnTo>
                      <a:pt x="212" y="721"/>
                    </a:lnTo>
                    <a:lnTo>
                      <a:pt x="207" y="722"/>
                    </a:lnTo>
                    <a:lnTo>
                      <a:pt x="203" y="725"/>
                    </a:lnTo>
                    <a:lnTo>
                      <a:pt x="199" y="727"/>
                    </a:lnTo>
                    <a:lnTo>
                      <a:pt x="193" y="728"/>
                    </a:lnTo>
                    <a:lnTo>
                      <a:pt x="188" y="731"/>
                    </a:lnTo>
                    <a:lnTo>
                      <a:pt x="185" y="734"/>
                    </a:lnTo>
                    <a:lnTo>
                      <a:pt x="182" y="734"/>
                    </a:lnTo>
                    <a:lnTo>
                      <a:pt x="179" y="735"/>
                    </a:lnTo>
                    <a:lnTo>
                      <a:pt x="176" y="738"/>
                    </a:lnTo>
                    <a:lnTo>
                      <a:pt x="172" y="740"/>
                    </a:lnTo>
                    <a:lnTo>
                      <a:pt x="169" y="741"/>
                    </a:lnTo>
                    <a:lnTo>
                      <a:pt x="165" y="742"/>
                    </a:lnTo>
                    <a:lnTo>
                      <a:pt x="162" y="745"/>
                    </a:lnTo>
                    <a:lnTo>
                      <a:pt x="159" y="747"/>
                    </a:lnTo>
                    <a:lnTo>
                      <a:pt x="155" y="750"/>
                    </a:lnTo>
                    <a:lnTo>
                      <a:pt x="152" y="752"/>
                    </a:lnTo>
                    <a:lnTo>
                      <a:pt x="149" y="757"/>
                    </a:lnTo>
                    <a:lnTo>
                      <a:pt x="144" y="758"/>
                    </a:lnTo>
                    <a:lnTo>
                      <a:pt x="139" y="761"/>
                    </a:lnTo>
                    <a:lnTo>
                      <a:pt x="136" y="762"/>
                    </a:lnTo>
                    <a:lnTo>
                      <a:pt x="134" y="765"/>
                    </a:lnTo>
                    <a:lnTo>
                      <a:pt x="131" y="768"/>
                    </a:lnTo>
                    <a:lnTo>
                      <a:pt x="126" y="771"/>
                    </a:lnTo>
                    <a:lnTo>
                      <a:pt x="125" y="772"/>
                    </a:lnTo>
                    <a:lnTo>
                      <a:pt x="122" y="775"/>
                    </a:lnTo>
                    <a:lnTo>
                      <a:pt x="117" y="779"/>
                    </a:lnTo>
                    <a:lnTo>
                      <a:pt x="114" y="784"/>
                    </a:lnTo>
                    <a:lnTo>
                      <a:pt x="108" y="788"/>
                    </a:lnTo>
                    <a:lnTo>
                      <a:pt x="105" y="792"/>
                    </a:lnTo>
                    <a:lnTo>
                      <a:pt x="102" y="796"/>
                    </a:lnTo>
                    <a:lnTo>
                      <a:pt x="99" y="799"/>
                    </a:lnTo>
                    <a:lnTo>
                      <a:pt x="98" y="802"/>
                    </a:lnTo>
                    <a:lnTo>
                      <a:pt x="97" y="808"/>
                    </a:lnTo>
                    <a:lnTo>
                      <a:pt x="94" y="809"/>
                    </a:lnTo>
                    <a:lnTo>
                      <a:pt x="94" y="812"/>
                    </a:lnTo>
                    <a:lnTo>
                      <a:pt x="92" y="816"/>
                    </a:lnTo>
                    <a:lnTo>
                      <a:pt x="92" y="819"/>
                    </a:lnTo>
                    <a:lnTo>
                      <a:pt x="90" y="822"/>
                    </a:lnTo>
                    <a:lnTo>
                      <a:pt x="90" y="826"/>
                    </a:lnTo>
                    <a:lnTo>
                      <a:pt x="87" y="831"/>
                    </a:lnTo>
                    <a:lnTo>
                      <a:pt x="85" y="832"/>
                    </a:lnTo>
                    <a:lnTo>
                      <a:pt x="82" y="833"/>
                    </a:lnTo>
                    <a:lnTo>
                      <a:pt x="78" y="833"/>
                    </a:lnTo>
                    <a:lnTo>
                      <a:pt x="77" y="833"/>
                    </a:lnTo>
                    <a:lnTo>
                      <a:pt x="74" y="833"/>
                    </a:lnTo>
                    <a:lnTo>
                      <a:pt x="71" y="832"/>
                    </a:lnTo>
                    <a:lnTo>
                      <a:pt x="68" y="832"/>
                    </a:lnTo>
                    <a:lnTo>
                      <a:pt x="64" y="829"/>
                    </a:lnTo>
                    <a:lnTo>
                      <a:pt x="60" y="825"/>
                    </a:lnTo>
                    <a:lnTo>
                      <a:pt x="57" y="822"/>
                    </a:lnTo>
                    <a:lnTo>
                      <a:pt x="55" y="819"/>
                    </a:lnTo>
                    <a:lnTo>
                      <a:pt x="53" y="818"/>
                    </a:lnTo>
                    <a:lnTo>
                      <a:pt x="51" y="815"/>
                    </a:lnTo>
                    <a:lnTo>
                      <a:pt x="48" y="809"/>
                    </a:lnTo>
                    <a:lnTo>
                      <a:pt x="47" y="805"/>
                    </a:lnTo>
                    <a:lnTo>
                      <a:pt x="44" y="799"/>
                    </a:lnTo>
                    <a:lnTo>
                      <a:pt x="43" y="795"/>
                    </a:lnTo>
                    <a:lnTo>
                      <a:pt x="40" y="789"/>
                    </a:lnTo>
                    <a:lnTo>
                      <a:pt x="40" y="785"/>
                    </a:lnTo>
                    <a:lnTo>
                      <a:pt x="36" y="779"/>
                    </a:lnTo>
                    <a:lnTo>
                      <a:pt x="34" y="772"/>
                    </a:lnTo>
                    <a:lnTo>
                      <a:pt x="31" y="765"/>
                    </a:lnTo>
                    <a:lnTo>
                      <a:pt x="30" y="759"/>
                    </a:lnTo>
                    <a:lnTo>
                      <a:pt x="28" y="751"/>
                    </a:lnTo>
                    <a:lnTo>
                      <a:pt x="27" y="744"/>
                    </a:lnTo>
                    <a:lnTo>
                      <a:pt x="24" y="735"/>
                    </a:lnTo>
                    <a:lnTo>
                      <a:pt x="21" y="728"/>
                    </a:lnTo>
                    <a:lnTo>
                      <a:pt x="20" y="721"/>
                    </a:lnTo>
                    <a:lnTo>
                      <a:pt x="18" y="713"/>
                    </a:lnTo>
                    <a:lnTo>
                      <a:pt x="16" y="704"/>
                    </a:lnTo>
                    <a:lnTo>
                      <a:pt x="16" y="694"/>
                    </a:lnTo>
                    <a:lnTo>
                      <a:pt x="13" y="686"/>
                    </a:lnTo>
                    <a:lnTo>
                      <a:pt x="13" y="677"/>
                    </a:lnTo>
                    <a:lnTo>
                      <a:pt x="10" y="667"/>
                    </a:lnTo>
                    <a:lnTo>
                      <a:pt x="9" y="657"/>
                    </a:lnTo>
                    <a:lnTo>
                      <a:pt x="7" y="649"/>
                    </a:lnTo>
                    <a:lnTo>
                      <a:pt x="6" y="639"/>
                    </a:lnTo>
                    <a:lnTo>
                      <a:pt x="6" y="629"/>
                    </a:lnTo>
                    <a:lnTo>
                      <a:pt x="4" y="619"/>
                    </a:lnTo>
                    <a:lnTo>
                      <a:pt x="3" y="607"/>
                    </a:lnTo>
                    <a:lnTo>
                      <a:pt x="3" y="599"/>
                    </a:lnTo>
                    <a:lnTo>
                      <a:pt x="1" y="589"/>
                    </a:lnTo>
                    <a:lnTo>
                      <a:pt x="0" y="577"/>
                    </a:lnTo>
                    <a:lnTo>
                      <a:pt x="0" y="567"/>
                    </a:lnTo>
                    <a:lnTo>
                      <a:pt x="0" y="556"/>
                    </a:lnTo>
                    <a:lnTo>
                      <a:pt x="0" y="545"/>
                    </a:lnTo>
                    <a:lnTo>
                      <a:pt x="0" y="535"/>
                    </a:lnTo>
                    <a:lnTo>
                      <a:pt x="0" y="525"/>
                    </a:lnTo>
                    <a:lnTo>
                      <a:pt x="0" y="513"/>
                    </a:lnTo>
                    <a:lnTo>
                      <a:pt x="0" y="502"/>
                    </a:lnTo>
                    <a:lnTo>
                      <a:pt x="0" y="492"/>
                    </a:lnTo>
                    <a:lnTo>
                      <a:pt x="1" y="482"/>
                    </a:lnTo>
                    <a:lnTo>
                      <a:pt x="3" y="469"/>
                    </a:lnTo>
                    <a:lnTo>
                      <a:pt x="3" y="459"/>
                    </a:lnTo>
                    <a:lnTo>
                      <a:pt x="4" y="448"/>
                    </a:lnTo>
                    <a:lnTo>
                      <a:pt x="6" y="438"/>
                    </a:lnTo>
                    <a:lnTo>
                      <a:pt x="9" y="427"/>
                    </a:lnTo>
                    <a:lnTo>
                      <a:pt x="9" y="415"/>
                    </a:lnTo>
                    <a:lnTo>
                      <a:pt x="11" y="405"/>
                    </a:lnTo>
                    <a:lnTo>
                      <a:pt x="13" y="394"/>
                    </a:lnTo>
                    <a:lnTo>
                      <a:pt x="16" y="384"/>
                    </a:lnTo>
                    <a:lnTo>
                      <a:pt x="18" y="374"/>
                    </a:lnTo>
                    <a:lnTo>
                      <a:pt x="21" y="363"/>
                    </a:lnTo>
                    <a:lnTo>
                      <a:pt x="24" y="354"/>
                    </a:lnTo>
                    <a:lnTo>
                      <a:pt x="27" y="343"/>
                    </a:lnTo>
                    <a:lnTo>
                      <a:pt x="30" y="333"/>
                    </a:lnTo>
                    <a:lnTo>
                      <a:pt x="34" y="324"/>
                    </a:lnTo>
                    <a:lnTo>
                      <a:pt x="40" y="313"/>
                    </a:lnTo>
                    <a:lnTo>
                      <a:pt x="44" y="304"/>
                    </a:lnTo>
                    <a:close/>
                  </a:path>
                </a:pathLst>
              </a:custGeom>
              <a:solidFill>
                <a:srgbClr val="2A40E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40" name="Freeform 11"/>
              <p:cNvSpPr>
                <a:spLocks/>
              </p:cNvSpPr>
              <p:nvPr/>
            </p:nvSpPr>
            <p:spPr bwMode="auto">
              <a:xfrm>
                <a:off x="1923" y="937"/>
                <a:ext cx="81" cy="29"/>
              </a:xfrm>
              <a:custGeom>
                <a:avLst/>
                <a:gdLst>
                  <a:gd name="T0" fmla="*/ 9 w 243"/>
                  <a:gd name="T1" fmla="*/ 0 h 87"/>
                  <a:gd name="T2" fmla="*/ 10 w 243"/>
                  <a:gd name="T3" fmla="*/ 0 h 87"/>
                  <a:gd name="T4" fmla="*/ 12 w 243"/>
                  <a:gd name="T5" fmla="*/ 0 h 87"/>
                  <a:gd name="T6" fmla="*/ 13 w 243"/>
                  <a:gd name="T7" fmla="*/ 0 h 87"/>
                  <a:gd name="T8" fmla="*/ 14 w 243"/>
                  <a:gd name="T9" fmla="*/ 0 h 87"/>
                  <a:gd name="T10" fmla="*/ 15 w 243"/>
                  <a:gd name="T11" fmla="*/ 0 h 87"/>
                  <a:gd name="T12" fmla="*/ 17 w 243"/>
                  <a:gd name="T13" fmla="*/ 0 h 87"/>
                  <a:gd name="T14" fmla="*/ 18 w 243"/>
                  <a:gd name="T15" fmla="*/ 0 h 87"/>
                  <a:gd name="T16" fmla="*/ 19 w 243"/>
                  <a:gd name="T17" fmla="*/ 1 h 87"/>
                  <a:gd name="T18" fmla="*/ 21 w 243"/>
                  <a:gd name="T19" fmla="*/ 1 h 87"/>
                  <a:gd name="T20" fmla="*/ 22 w 243"/>
                  <a:gd name="T21" fmla="*/ 2 h 87"/>
                  <a:gd name="T22" fmla="*/ 24 w 243"/>
                  <a:gd name="T23" fmla="*/ 3 h 87"/>
                  <a:gd name="T24" fmla="*/ 25 w 243"/>
                  <a:gd name="T25" fmla="*/ 3 h 87"/>
                  <a:gd name="T26" fmla="*/ 26 w 243"/>
                  <a:gd name="T27" fmla="*/ 4 h 87"/>
                  <a:gd name="T28" fmla="*/ 27 w 243"/>
                  <a:gd name="T29" fmla="*/ 5 h 87"/>
                  <a:gd name="T30" fmla="*/ 26 w 243"/>
                  <a:gd name="T31" fmla="*/ 6 h 87"/>
                  <a:gd name="T32" fmla="*/ 25 w 243"/>
                  <a:gd name="T33" fmla="*/ 7 h 87"/>
                  <a:gd name="T34" fmla="*/ 24 w 243"/>
                  <a:gd name="T35" fmla="*/ 7 h 87"/>
                  <a:gd name="T36" fmla="*/ 23 w 243"/>
                  <a:gd name="T37" fmla="*/ 6 h 87"/>
                  <a:gd name="T38" fmla="*/ 22 w 243"/>
                  <a:gd name="T39" fmla="*/ 6 h 87"/>
                  <a:gd name="T40" fmla="*/ 20 w 243"/>
                  <a:gd name="T41" fmla="*/ 6 h 87"/>
                  <a:gd name="T42" fmla="*/ 19 w 243"/>
                  <a:gd name="T43" fmla="*/ 6 h 87"/>
                  <a:gd name="T44" fmla="*/ 18 w 243"/>
                  <a:gd name="T45" fmla="*/ 5 h 87"/>
                  <a:gd name="T46" fmla="*/ 16 w 243"/>
                  <a:gd name="T47" fmla="*/ 5 h 87"/>
                  <a:gd name="T48" fmla="*/ 15 w 243"/>
                  <a:gd name="T49" fmla="*/ 5 h 87"/>
                  <a:gd name="T50" fmla="*/ 13 w 243"/>
                  <a:gd name="T51" fmla="*/ 6 h 87"/>
                  <a:gd name="T52" fmla="*/ 11 w 243"/>
                  <a:gd name="T53" fmla="*/ 6 h 87"/>
                  <a:gd name="T54" fmla="*/ 10 w 243"/>
                  <a:gd name="T55" fmla="*/ 7 h 87"/>
                  <a:gd name="T56" fmla="*/ 9 w 243"/>
                  <a:gd name="T57" fmla="*/ 7 h 87"/>
                  <a:gd name="T58" fmla="*/ 7 w 243"/>
                  <a:gd name="T59" fmla="*/ 8 h 87"/>
                  <a:gd name="T60" fmla="*/ 6 w 243"/>
                  <a:gd name="T61" fmla="*/ 9 h 87"/>
                  <a:gd name="T62" fmla="*/ 5 w 243"/>
                  <a:gd name="T63" fmla="*/ 9 h 87"/>
                  <a:gd name="T64" fmla="*/ 4 w 243"/>
                  <a:gd name="T65" fmla="*/ 9 h 87"/>
                  <a:gd name="T66" fmla="*/ 3 w 243"/>
                  <a:gd name="T67" fmla="*/ 10 h 87"/>
                  <a:gd name="T68" fmla="*/ 1 w 243"/>
                  <a:gd name="T69" fmla="*/ 9 h 87"/>
                  <a:gd name="T70" fmla="*/ 0 w 243"/>
                  <a:gd name="T71" fmla="*/ 8 h 87"/>
                  <a:gd name="T72" fmla="*/ 0 w 243"/>
                  <a:gd name="T73" fmla="*/ 7 h 87"/>
                  <a:gd name="T74" fmla="*/ 0 w 243"/>
                  <a:gd name="T75" fmla="*/ 6 h 87"/>
                  <a:gd name="T76" fmla="*/ 1 w 243"/>
                  <a:gd name="T77" fmla="*/ 4 h 87"/>
                  <a:gd name="T78" fmla="*/ 2 w 243"/>
                  <a:gd name="T79" fmla="*/ 4 h 87"/>
                  <a:gd name="T80" fmla="*/ 3 w 243"/>
                  <a:gd name="T81" fmla="*/ 3 h 87"/>
                  <a:gd name="T82" fmla="*/ 4 w 243"/>
                  <a:gd name="T83" fmla="*/ 2 h 87"/>
                  <a:gd name="T84" fmla="*/ 5 w 243"/>
                  <a:gd name="T85" fmla="*/ 2 h 87"/>
                  <a:gd name="T86" fmla="*/ 7 w 243"/>
                  <a:gd name="T87" fmla="*/ 1 h 87"/>
                  <a:gd name="T88" fmla="*/ 8 w 243"/>
                  <a:gd name="T89" fmla="*/ 1 h 87"/>
                  <a:gd name="T90" fmla="*/ 9 w 243"/>
                  <a:gd name="T91" fmla="*/ 1 h 8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43" h="87">
                    <a:moveTo>
                      <a:pt x="77" y="6"/>
                    </a:moveTo>
                    <a:lnTo>
                      <a:pt x="80" y="4"/>
                    </a:lnTo>
                    <a:lnTo>
                      <a:pt x="83" y="3"/>
                    </a:lnTo>
                    <a:lnTo>
                      <a:pt x="86" y="3"/>
                    </a:lnTo>
                    <a:lnTo>
                      <a:pt x="90" y="3"/>
                    </a:lnTo>
                    <a:lnTo>
                      <a:pt x="94" y="1"/>
                    </a:lnTo>
                    <a:lnTo>
                      <a:pt x="96" y="0"/>
                    </a:lnTo>
                    <a:lnTo>
                      <a:pt x="100" y="0"/>
                    </a:lnTo>
                    <a:lnTo>
                      <a:pt x="104" y="0"/>
                    </a:lnTo>
                    <a:lnTo>
                      <a:pt x="107" y="0"/>
                    </a:lnTo>
                    <a:lnTo>
                      <a:pt x="111" y="0"/>
                    </a:lnTo>
                    <a:lnTo>
                      <a:pt x="114" y="0"/>
                    </a:lnTo>
                    <a:lnTo>
                      <a:pt x="118" y="0"/>
                    </a:lnTo>
                    <a:lnTo>
                      <a:pt x="123" y="0"/>
                    </a:lnTo>
                    <a:lnTo>
                      <a:pt x="126" y="0"/>
                    </a:lnTo>
                    <a:lnTo>
                      <a:pt x="130" y="0"/>
                    </a:lnTo>
                    <a:lnTo>
                      <a:pt x="134" y="0"/>
                    </a:lnTo>
                    <a:lnTo>
                      <a:pt x="137" y="0"/>
                    </a:lnTo>
                    <a:lnTo>
                      <a:pt x="141" y="0"/>
                    </a:lnTo>
                    <a:lnTo>
                      <a:pt x="145" y="1"/>
                    </a:lnTo>
                    <a:lnTo>
                      <a:pt x="150" y="3"/>
                    </a:lnTo>
                    <a:lnTo>
                      <a:pt x="154" y="3"/>
                    </a:lnTo>
                    <a:lnTo>
                      <a:pt x="157" y="3"/>
                    </a:lnTo>
                    <a:lnTo>
                      <a:pt x="161" y="4"/>
                    </a:lnTo>
                    <a:lnTo>
                      <a:pt x="165" y="6"/>
                    </a:lnTo>
                    <a:lnTo>
                      <a:pt x="170" y="7"/>
                    </a:lnTo>
                    <a:lnTo>
                      <a:pt x="175" y="7"/>
                    </a:lnTo>
                    <a:lnTo>
                      <a:pt x="180" y="10"/>
                    </a:lnTo>
                    <a:lnTo>
                      <a:pt x="182" y="11"/>
                    </a:lnTo>
                    <a:lnTo>
                      <a:pt x="188" y="13"/>
                    </a:lnTo>
                    <a:lnTo>
                      <a:pt x="192" y="16"/>
                    </a:lnTo>
                    <a:lnTo>
                      <a:pt x="197" y="17"/>
                    </a:lnTo>
                    <a:lnTo>
                      <a:pt x="202" y="18"/>
                    </a:lnTo>
                    <a:lnTo>
                      <a:pt x="207" y="21"/>
                    </a:lnTo>
                    <a:lnTo>
                      <a:pt x="211" y="23"/>
                    </a:lnTo>
                    <a:lnTo>
                      <a:pt x="214" y="26"/>
                    </a:lnTo>
                    <a:lnTo>
                      <a:pt x="218" y="27"/>
                    </a:lnTo>
                    <a:lnTo>
                      <a:pt x="221" y="28"/>
                    </a:lnTo>
                    <a:lnTo>
                      <a:pt x="224" y="31"/>
                    </a:lnTo>
                    <a:lnTo>
                      <a:pt x="228" y="33"/>
                    </a:lnTo>
                    <a:lnTo>
                      <a:pt x="231" y="36"/>
                    </a:lnTo>
                    <a:lnTo>
                      <a:pt x="235" y="37"/>
                    </a:lnTo>
                    <a:lnTo>
                      <a:pt x="238" y="40"/>
                    </a:lnTo>
                    <a:lnTo>
                      <a:pt x="241" y="43"/>
                    </a:lnTo>
                    <a:lnTo>
                      <a:pt x="243" y="45"/>
                    </a:lnTo>
                    <a:lnTo>
                      <a:pt x="243" y="50"/>
                    </a:lnTo>
                    <a:lnTo>
                      <a:pt x="241" y="54"/>
                    </a:lnTo>
                    <a:lnTo>
                      <a:pt x="238" y="55"/>
                    </a:lnTo>
                    <a:lnTo>
                      <a:pt x="235" y="57"/>
                    </a:lnTo>
                    <a:lnTo>
                      <a:pt x="232" y="58"/>
                    </a:lnTo>
                    <a:lnTo>
                      <a:pt x="228" y="60"/>
                    </a:lnTo>
                    <a:lnTo>
                      <a:pt x="222" y="60"/>
                    </a:lnTo>
                    <a:lnTo>
                      <a:pt x="216" y="60"/>
                    </a:lnTo>
                    <a:lnTo>
                      <a:pt x="214" y="60"/>
                    </a:lnTo>
                    <a:lnTo>
                      <a:pt x="211" y="60"/>
                    </a:lnTo>
                    <a:lnTo>
                      <a:pt x="208" y="60"/>
                    </a:lnTo>
                    <a:lnTo>
                      <a:pt x="205" y="58"/>
                    </a:lnTo>
                    <a:lnTo>
                      <a:pt x="202" y="57"/>
                    </a:lnTo>
                    <a:lnTo>
                      <a:pt x="198" y="57"/>
                    </a:lnTo>
                    <a:lnTo>
                      <a:pt x="194" y="55"/>
                    </a:lnTo>
                    <a:lnTo>
                      <a:pt x="191" y="54"/>
                    </a:lnTo>
                    <a:lnTo>
                      <a:pt x="188" y="54"/>
                    </a:lnTo>
                    <a:lnTo>
                      <a:pt x="184" y="53"/>
                    </a:lnTo>
                    <a:lnTo>
                      <a:pt x="181" y="53"/>
                    </a:lnTo>
                    <a:lnTo>
                      <a:pt x="177" y="51"/>
                    </a:lnTo>
                    <a:lnTo>
                      <a:pt x="174" y="50"/>
                    </a:lnTo>
                    <a:lnTo>
                      <a:pt x="168" y="50"/>
                    </a:lnTo>
                    <a:lnTo>
                      <a:pt x="164" y="47"/>
                    </a:lnTo>
                    <a:lnTo>
                      <a:pt x="161" y="47"/>
                    </a:lnTo>
                    <a:lnTo>
                      <a:pt x="157" y="47"/>
                    </a:lnTo>
                    <a:lnTo>
                      <a:pt x="151" y="45"/>
                    </a:lnTo>
                    <a:lnTo>
                      <a:pt x="148" y="45"/>
                    </a:lnTo>
                    <a:lnTo>
                      <a:pt x="143" y="47"/>
                    </a:lnTo>
                    <a:lnTo>
                      <a:pt x="138" y="47"/>
                    </a:lnTo>
                    <a:lnTo>
                      <a:pt x="133" y="47"/>
                    </a:lnTo>
                    <a:lnTo>
                      <a:pt x="128" y="47"/>
                    </a:lnTo>
                    <a:lnTo>
                      <a:pt x="124" y="50"/>
                    </a:lnTo>
                    <a:lnTo>
                      <a:pt x="118" y="51"/>
                    </a:lnTo>
                    <a:lnTo>
                      <a:pt x="113" y="53"/>
                    </a:lnTo>
                    <a:lnTo>
                      <a:pt x="108" y="54"/>
                    </a:lnTo>
                    <a:lnTo>
                      <a:pt x="103" y="57"/>
                    </a:lnTo>
                    <a:lnTo>
                      <a:pt x="100" y="58"/>
                    </a:lnTo>
                    <a:lnTo>
                      <a:pt x="97" y="60"/>
                    </a:lnTo>
                    <a:lnTo>
                      <a:pt x="94" y="60"/>
                    </a:lnTo>
                    <a:lnTo>
                      <a:pt x="93" y="63"/>
                    </a:lnTo>
                    <a:lnTo>
                      <a:pt x="86" y="64"/>
                    </a:lnTo>
                    <a:lnTo>
                      <a:pt x="81" y="67"/>
                    </a:lnTo>
                    <a:lnTo>
                      <a:pt x="76" y="68"/>
                    </a:lnTo>
                    <a:lnTo>
                      <a:pt x="72" y="71"/>
                    </a:lnTo>
                    <a:lnTo>
                      <a:pt x="67" y="71"/>
                    </a:lnTo>
                    <a:lnTo>
                      <a:pt x="63" y="74"/>
                    </a:lnTo>
                    <a:lnTo>
                      <a:pt x="57" y="75"/>
                    </a:lnTo>
                    <a:lnTo>
                      <a:pt x="53" y="78"/>
                    </a:lnTo>
                    <a:lnTo>
                      <a:pt x="49" y="78"/>
                    </a:lnTo>
                    <a:lnTo>
                      <a:pt x="46" y="81"/>
                    </a:lnTo>
                    <a:lnTo>
                      <a:pt x="42" y="81"/>
                    </a:lnTo>
                    <a:lnTo>
                      <a:pt x="39" y="84"/>
                    </a:lnTo>
                    <a:lnTo>
                      <a:pt x="36" y="84"/>
                    </a:lnTo>
                    <a:lnTo>
                      <a:pt x="32" y="85"/>
                    </a:lnTo>
                    <a:lnTo>
                      <a:pt x="29" y="85"/>
                    </a:lnTo>
                    <a:lnTo>
                      <a:pt x="26" y="87"/>
                    </a:lnTo>
                    <a:lnTo>
                      <a:pt x="23" y="87"/>
                    </a:lnTo>
                    <a:lnTo>
                      <a:pt x="20" y="87"/>
                    </a:lnTo>
                    <a:lnTo>
                      <a:pt x="15" y="87"/>
                    </a:lnTo>
                    <a:lnTo>
                      <a:pt x="10" y="85"/>
                    </a:lnTo>
                    <a:lnTo>
                      <a:pt x="6" y="82"/>
                    </a:lnTo>
                    <a:lnTo>
                      <a:pt x="3" y="80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0" y="68"/>
                    </a:lnTo>
                    <a:lnTo>
                      <a:pt x="0" y="65"/>
                    </a:lnTo>
                    <a:lnTo>
                      <a:pt x="0" y="63"/>
                    </a:lnTo>
                    <a:lnTo>
                      <a:pt x="0" y="60"/>
                    </a:lnTo>
                    <a:lnTo>
                      <a:pt x="2" y="54"/>
                    </a:lnTo>
                    <a:lnTo>
                      <a:pt x="5" y="50"/>
                    </a:lnTo>
                    <a:lnTo>
                      <a:pt x="9" y="44"/>
                    </a:lnTo>
                    <a:lnTo>
                      <a:pt x="12" y="40"/>
                    </a:lnTo>
                    <a:lnTo>
                      <a:pt x="15" y="37"/>
                    </a:lnTo>
                    <a:lnTo>
                      <a:pt x="18" y="36"/>
                    </a:lnTo>
                    <a:lnTo>
                      <a:pt x="20" y="33"/>
                    </a:lnTo>
                    <a:lnTo>
                      <a:pt x="23" y="31"/>
                    </a:lnTo>
                    <a:lnTo>
                      <a:pt x="26" y="28"/>
                    </a:lnTo>
                    <a:lnTo>
                      <a:pt x="29" y="26"/>
                    </a:lnTo>
                    <a:lnTo>
                      <a:pt x="32" y="24"/>
                    </a:lnTo>
                    <a:lnTo>
                      <a:pt x="36" y="23"/>
                    </a:lnTo>
                    <a:lnTo>
                      <a:pt x="39" y="21"/>
                    </a:lnTo>
                    <a:lnTo>
                      <a:pt x="42" y="18"/>
                    </a:lnTo>
                    <a:lnTo>
                      <a:pt x="46" y="17"/>
                    </a:lnTo>
                    <a:lnTo>
                      <a:pt x="49" y="16"/>
                    </a:lnTo>
                    <a:lnTo>
                      <a:pt x="52" y="14"/>
                    </a:lnTo>
                    <a:lnTo>
                      <a:pt x="56" y="13"/>
                    </a:lnTo>
                    <a:lnTo>
                      <a:pt x="59" y="10"/>
                    </a:lnTo>
                    <a:lnTo>
                      <a:pt x="64" y="10"/>
                    </a:lnTo>
                    <a:lnTo>
                      <a:pt x="67" y="7"/>
                    </a:lnTo>
                    <a:lnTo>
                      <a:pt x="70" y="7"/>
                    </a:lnTo>
                    <a:lnTo>
                      <a:pt x="73" y="6"/>
                    </a:lnTo>
                    <a:lnTo>
                      <a:pt x="77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41" name="Freeform 12"/>
              <p:cNvSpPr>
                <a:spLocks/>
              </p:cNvSpPr>
              <p:nvPr/>
            </p:nvSpPr>
            <p:spPr bwMode="auto">
              <a:xfrm>
                <a:off x="2190" y="1213"/>
                <a:ext cx="34" cy="110"/>
              </a:xfrm>
              <a:custGeom>
                <a:avLst/>
                <a:gdLst>
                  <a:gd name="T0" fmla="*/ 2 w 102"/>
                  <a:gd name="T1" fmla="*/ 12 h 330"/>
                  <a:gd name="T2" fmla="*/ 2 w 102"/>
                  <a:gd name="T3" fmla="*/ 13 h 330"/>
                  <a:gd name="T4" fmla="*/ 2 w 102"/>
                  <a:gd name="T5" fmla="*/ 14 h 330"/>
                  <a:gd name="T6" fmla="*/ 2 w 102"/>
                  <a:gd name="T7" fmla="*/ 16 h 330"/>
                  <a:gd name="T8" fmla="*/ 2 w 102"/>
                  <a:gd name="T9" fmla="*/ 17 h 330"/>
                  <a:gd name="T10" fmla="*/ 2 w 102"/>
                  <a:gd name="T11" fmla="*/ 19 h 330"/>
                  <a:gd name="T12" fmla="*/ 2 w 102"/>
                  <a:gd name="T13" fmla="*/ 20 h 330"/>
                  <a:gd name="T14" fmla="*/ 2 w 102"/>
                  <a:gd name="T15" fmla="*/ 22 h 330"/>
                  <a:gd name="T16" fmla="*/ 2 w 102"/>
                  <a:gd name="T17" fmla="*/ 23 h 330"/>
                  <a:gd name="T18" fmla="*/ 2 w 102"/>
                  <a:gd name="T19" fmla="*/ 25 h 330"/>
                  <a:gd name="T20" fmla="*/ 2 w 102"/>
                  <a:gd name="T21" fmla="*/ 27 h 330"/>
                  <a:gd name="T22" fmla="*/ 2 w 102"/>
                  <a:gd name="T23" fmla="*/ 28 h 330"/>
                  <a:gd name="T24" fmla="*/ 2 w 102"/>
                  <a:gd name="T25" fmla="*/ 29 h 330"/>
                  <a:gd name="T26" fmla="*/ 2 w 102"/>
                  <a:gd name="T27" fmla="*/ 30 h 330"/>
                  <a:gd name="T28" fmla="*/ 2 w 102"/>
                  <a:gd name="T29" fmla="*/ 32 h 330"/>
                  <a:gd name="T30" fmla="*/ 2 w 102"/>
                  <a:gd name="T31" fmla="*/ 33 h 330"/>
                  <a:gd name="T32" fmla="*/ 2 w 102"/>
                  <a:gd name="T33" fmla="*/ 34 h 330"/>
                  <a:gd name="T34" fmla="*/ 3 w 102"/>
                  <a:gd name="T35" fmla="*/ 35 h 330"/>
                  <a:gd name="T36" fmla="*/ 4 w 102"/>
                  <a:gd name="T37" fmla="*/ 36 h 330"/>
                  <a:gd name="T38" fmla="*/ 5 w 102"/>
                  <a:gd name="T39" fmla="*/ 36 h 330"/>
                  <a:gd name="T40" fmla="*/ 7 w 102"/>
                  <a:gd name="T41" fmla="*/ 36 h 330"/>
                  <a:gd name="T42" fmla="*/ 8 w 102"/>
                  <a:gd name="T43" fmla="*/ 36 h 330"/>
                  <a:gd name="T44" fmla="*/ 9 w 102"/>
                  <a:gd name="T45" fmla="*/ 35 h 330"/>
                  <a:gd name="T46" fmla="*/ 10 w 102"/>
                  <a:gd name="T47" fmla="*/ 34 h 330"/>
                  <a:gd name="T48" fmla="*/ 11 w 102"/>
                  <a:gd name="T49" fmla="*/ 33 h 330"/>
                  <a:gd name="T50" fmla="*/ 11 w 102"/>
                  <a:gd name="T51" fmla="*/ 31 h 330"/>
                  <a:gd name="T52" fmla="*/ 11 w 102"/>
                  <a:gd name="T53" fmla="*/ 30 h 330"/>
                  <a:gd name="T54" fmla="*/ 11 w 102"/>
                  <a:gd name="T55" fmla="*/ 28 h 330"/>
                  <a:gd name="T56" fmla="*/ 11 w 102"/>
                  <a:gd name="T57" fmla="*/ 27 h 330"/>
                  <a:gd name="T58" fmla="*/ 11 w 102"/>
                  <a:gd name="T59" fmla="*/ 25 h 330"/>
                  <a:gd name="T60" fmla="*/ 11 w 102"/>
                  <a:gd name="T61" fmla="*/ 24 h 330"/>
                  <a:gd name="T62" fmla="*/ 11 w 102"/>
                  <a:gd name="T63" fmla="*/ 23 h 330"/>
                  <a:gd name="T64" fmla="*/ 11 w 102"/>
                  <a:gd name="T65" fmla="*/ 22 h 330"/>
                  <a:gd name="T66" fmla="*/ 10 w 102"/>
                  <a:gd name="T67" fmla="*/ 21 h 330"/>
                  <a:gd name="T68" fmla="*/ 10 w 102"/>
                  <a:gd name="T69" fmla="*/ 19 h 330"/>
                  <a:gd name="T70" fmla="*/ 10 w 102"/>
                  <a:gd name="T71" fmla="*/ 18 h 330"/>
                  <a:gd name="T72" fmla="*/ 9 w 102"/>
                  <a:gd name="T73" fmla="*/ 16 h 330"/>
                  <a:gd name="T74" fmla="*/ 9 w 102"/>
                  <a:gd name="T75" fmla="*/ 14 h 330"/>
                  <a:gd name="T76" fmla="*/ 8 w 102"/>
                  <a:gd name="T77" fmla="*/ 13 h 330"/>
                  <a:gd name="T78" fmla="*/ 8 w 102"/>
                  <a:gd name="T79" fmla="*/ 11 h 330"/>
                  <a:gd name="T80" fmla="*/ 7 w 102"/>
                  <a:gd name="T81" fmla="*/ 9 h 330"/>
                  <a:gd name="T82" fmla="*/ 7 w 102"/>
                  <a:gd name="T83" fmla="*/ 8 h 330"/>
                  <a:gd name="T84" fmla="*/ 6 w 102"/>
                  <a:gd name="T85" fmla="*/ 6 h 330"/>
                  <a:gd name="T86" fmla="*/ 6 w 102"/>
                  <a:gd name="T87" fmla="*/ 5 h 330"/>
                  <a:gd name="T88" fmla="*/ 5 w 102"/>
                  <a:gd name="T89" fmla="*/ 3 h 330"/>
                  <a:gd name="T90" fmla="*/ 4 w 102"/>
                  <a:gd name="T91" fmla="*/ 2 h 330"/>
                  <a:gd name="T92" fmla="*/ 4 w 102"/>
                  <a:gd name="T93" fmla="*/ 2 h 330"/>
                  <a:gd name="T94" fmla="*/ 3 w 102"/>
                  <a:gd name="T95" fmla="*/ 0 h 330"/>
                  <a:gd name="T96" fmla="*/ 2 w 102"/>
                  <a:gd name="T97" fmla="*/ 0 h 330"/>
                  <a:gd name="T98" fmla="*/ 0 w 102"/>
                  <a:gd name="T99" fmla="*/ 2 h 330"/>
                  <a:gd name="T100" fmla="*/ 0 w 102"/>
                  <a:gd name="T101" fmla="*/ 2 h 330"/>
                  <a:gd name="T102" fmla="*/ 0 w 102"/>
                  <a:gd name="T103" fmla="*/ 4 h 330"/>
                  <a:gd name="T104" fmla="*/ 0 w 102"/>
                  <a:gd name="T105" fmla="*/ 5 h 330"/>
                  <a:gd name="T106" fmla="*/ 0 w 102"/>
                  <a:gd name="T107" fmla="*/ 6 h 330"/>
                  <a:gd name="T108" fmla="*/ 1 w 102"/>
                  <a:gd name="T109" fmla="*/ 7 h 330"/>
                  <a:gd name="T110" fmla="*/ 1 w 102"/>
                  <a:gd name="T111" fmla="*/ 9 h 330"/>
                  <a:gd name="T112" fmla="*/ 2 w 102"/>
                  <a:gd name="T113" fmla="*/ 9 h 330"/>
                  <a:gd name="T114" fmla="*/ 2 w 102"/>
                  <a:gd name="T115" fmla="*/ 11 h 33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02" h="330">
                    <a:moveTo>
                      <a:pt x="18" y="99"/>
                    </a:moveTo>
                    <a:lnTo>
                      <a:pt x="18" y="102"/>
                    </a:lnTo>
                    <a:lnTo>
                      <a:pt x="18" y="105"/>
                    </a:lnTo>
                    <a:lnTo>
                      <a:pt x="18" y="109"/>
                    </a:lnTo>
                    <a:lnTo>
                      <a:pt x="20" y="112"/>
                    </a:lnTo>
                    <a:lnTo>
                      <a:pt x="20" y="116"/>
                    </a:lnTo>
                    <a:lnTo>
                      <a:pt x="21" y="119"/>
                    </a:lnTo>
                    <a:lnTo>
                      <a:pt x="21" y="125"/>
                    </a:lnTo>
                    <a:lnTo>
                      <a:pt x="21" y="129"/>
                    </a:lnTo>
                    <a:lnTo>
                      <a:pt x="21" y="132"/>
                    </a:lnTo>
                    <a:lnTo>
                      <a:pt x="21" y="136"/>
                    </a:lnTo>
                    <a:lnTo>
                      <a:pt x="21" y="140"/>
                    </a:lnTo>
                    <a:lnTo>
                      <a:pt x="21" y="145"/>
                    </a:lnTo>
                    <a:lnTo>
                      <a:pt x="21" y="150"/>
                    </a:lnTo>
                    <a:lnTo>
                      <a:pt x="21" y="155"/>
                    </a:lnTo>
                    <a:lnTo>
                      <a:pt x="21" y="159"/>
                    </a:lnTo>
                    <a:lnTo>
                      <a:pt x="23" y="163"/>
                    </a:lnTo>
                    <a:lnTo>
                      <a:pt x="21" y="168"/>
                    </a:lnTo>
                    <a:lnTo>
                      <a:pt x="21" y="172"/>
                    </a:lnTo>
                    <a:lnTo>
                      <a:pt x="21" y="177"/>
                    </a:lnTo>
                    <a:lnTo>
                      <a:pt x="21" y="182"/>
                    </a:lnTo>
                    <a:lnTo>
                      <a:pt x="20" y="187"/>
                    </a:lnTo>
                    <a:lnTo>
                      <a:pt x="20" y="190"/>
                    </a:lnTo>
                    <a:lnTo>
                      <a:pt x="20" y="196"/>
                    </a:lnTo>
                    <a:lnTo>
                      <a:pt x="20" y="200"/>
                    </a:lnTo>
                    <a:lnTo>
                      <a:pt x="18" y="206"/>
                    </a:lnTo>
                    <a:lnTo>
                      <a:pt x="18" y="210"/>
                    </a:lnTo>
                    <a:lnTo>
                      <a:pt x="18" y="214"/>
                    </a:lnTo>
                    <a:lnTo>
                      <a:pt x="18" y="219"/>
                    </a:lnTo>
                    <a:lnTo>
                      <a:pt x="18" y="224"/>
                    </a:lnTo>
                    <a:lnTo>
                      <a:pt x="18" y="227"/>
                    </a:lnTo>
                    <a:lnTo>
                      <a:pt x="18" y="233"/>
                    </a:lnTo>
                    <a:lnTo>
                      <a:pt x="18" y="239"/>
                    </a:lnTo>
                    <a:lnTo>
                      <a:pt x="17" y="243"/>
                    </a:lnTo>
                    <a:lnTo>
                      <a:pt x="17" y="246"/>
                    </a:lnTo>
                    <a:lnTo>
                      <a:pt x="15" y="250"/>
                    </a:lnTo>
                    <a:lnTo>
                      <a:pt x="15" y="254"/>
                    </a:lnTo>
                    <a:lnTo>
                      <a:pt x="15" y="259"/>
                    </a:lnTo>
                    <a:lnTo>
                      <a:pt x="15" y="263"/>
                    </a:lnTo>
                    <a:lnTo>
                      <a:pt x="15" y="267"/>
                    </a:lnTo>
                    <a:lnTo>
                      <a:pt x="17" y="271"/>
                    </a:lnTo>
                    <a:lnTo>
                      <a:pt x="17" y="274"/>
                    </a:lnTo>
                    <a:lnTo>
                      <a:pt x="17" y="278"/>
                    </a:lnTo>
                    <a:lnTo>
                      <a:pt x="17" y="281"/>
                    </a:lnTo>
                    <a:lnTo>
                      <a:pt x="17" y="287"/>
                    </a:lnTo>
                    <a:lnTo>
                      <a:pt x="17" y="290"/>
                    </a:lnTo>
                    <a:lnTo>
                      <a:pt x="18" y="293"/>
                    </a:lnTo>
                    <a:lnTo>
                      <a:pt x="18" y="296"/>
                    </a:lnTo>
                    <a:lnTo>
                      <a:pt x="18" y="300"/>
                    </a:lnTo>
                    <a:lnTo>
                      <a:pt x="18" y="303"/>
                    </a:lnTo>
                    <a:lnTo>
                      <a:pt x="20" y="305"/>
                    </a:lnTo>
                    <a:lnTo>
                      <a:pt x="21" y="308"/>
                    </a:lnTo>
                    <a:lnTo>
                      <a:pt x="23" y="310"/>
                    </a:lnTo>
                    <a:lnTo>
                      <a:pt x="25" y="315"/>
                    </a:lnTo>
                    <a:lnTo>
                      <a:pt x="28" y="320"/>
                    </a:lnTo>
                    <a:lnTo>
                      <a:pt x="31" y="323"/>
                    </a:lnTo>
                    <a:lnTo>
                      <a:pt x="34" y="325"/>
                    </a:lnTo>
                    <a:lnTo>
                      <a:pt x="40" y="327"/>
                    </a:lnTo>
                    <a:lnTo>
                      <a:pt x="44" y="328"/>
                    </a:lnTo>
                    <a:lnTo>
                      <a:pt x="48" y="328"/>
                    </a:lnTo>
                    <a:lnTo>
                      <a:pt x="54" y="330"/>
                    </a:lnTo>
                    <a:lnTo>
                      <a:pt x="58" y="328"/>
                    </a:lnTo>
                    <a:lnTo>
                      <a:pt x="62" y="328"/>
                    </a:lnTo>
                    <a:lnTo>
                      <a:pt x="65" y="327"/>
                    </a:lnTo>
                    <a:lnTo>
                      <a:pt x="69" y="325"/>
                    </a:lnTo>
                    <a:lnTo>
                      <a:pt x="72" y="324"/>
                    </a:lnTo>
                    <a:lnTo>
                      <a:pt x="77" y="323"/>
                    </a:lnTo>
                    <a:lnTo>
                      <a:pt x="79" y="320"/>
                    </a:lnTo>
                    <a:lnTo>
                      <a:pt x="82" y="317"/>
                    </a:lnTo>
                    <a:lnTo>
                      <a:pt x="85" y="314"/>
                    </a:lnTo>
                    <a:lnTo>
                      <a:pt x="87" y="311"/>
                    </a:lnTo>
                    <a:lnTo>
                      <a:pt x="89" y="308"/>
                    </a:lnTo>
                    <a:lnTo>
                      <a:pt x="91" y="304"/>
                    </a:lnTo>
                    <a:lnTo>
                      <a:pt x="92" y="300"/>
                    </a:lnTo>
                    <a:lnTo>
                      <a:pt x="95" y="297"/>
                    </a:lnTo>
                    <a:lnTo>
                      <a:pt x="95" y="293"/>
                    </a:lnTo>
                    <a:lnTo>
                      <a:pt x="96" y="288"/>
                    </a:lnTo>
                    <a:lnTo>
                      <a:pt x="98" y="283"/>
                    </a:lnTo>
                    <a:lnTo>
                      <a:pt x="99" y="278"/>
                    </a:lnTo>
                    <a:lnTo>
                      <a:pt x="99" y="274"/>
                    </a:lnTo>
                    <a:lnTo>
                      <a:pt x="99" y="270"/>
                    </a:lnTo>
                    <a:lnTo>
                      <a:pt x="101" y="266"/>
                    </a:lnTo>
                    <a:lnTo>
                      <a:pt x="102" y="260"/>
                    </a:lnTo>
                    <a:lnTo>
                      <a:pt x="102" y="256"/>
                    </a:lnTo>
                    <a:lnTo>
                      <a:pt x="102" y="250"/>
                    </a:lnTo>
                    <a:lnTo>
                      <a:pt x="102" y="244"/>
                    </a:lnTo>
                    <a:lnTo>
                      <a:pt x="102" y="240"/>
                    </a:lnTo>
                    <a:lnTo>
                      <a:pt x="102" y="236"/>
                    </a:lnTo>
                    <a:lnTo>
                      <a:pt x="102" y="230"/>
                    </a:lnTo>
                    <a:lnTo>
                      <a:pt x="101" y="226"/>
                    </a:lnTo>
                    <a:lnTo>
                      <a:pt x="101" y="222"/>
                    </a:lnTo>
                    <a:lnTo>
                      <a:pt x="99" y="219"/>
                    </a:lnTo>
                    <a:lnTo>
                      <a:pt x="99" y="216"/>
                    </a:lnTo>
                    <a:lnTo>
                      <a:pt x="99" y="213"/>
                    </a:lnTo>
                    <a:lnTo>
                      <a:pt x="99" y="210"/>
                    </a:lnTo>
                    <a:lnTo>
                      <a:pt x="98" y="207"/>
                    </a:lnTo>
                    <a:lnTo>
                      <a:pt x="96" y="204"/>
                    </a:lnTo>
                    <a:lnTo>
                      <a:pt x="96" y="200"/>
                    </a:lnTo>
                    <a:lnTo>
                      <a:pt x="96" y="197"/>
                    </a:lnTo>
                    <a:lnTo>
                      <a:pt x="95" y="193"/>
                    </a:lnTo>
                    <a:lnTo>
                      <a:pt x="95" y="189"/>
                    </a:lnTo>
                    <a:lnTo>
                      <a:pt x="94" y="185"/>
                    </a:lnTo>
                    <a:lnTo>
                      <a:pt x="94" y="182"/>
                    </a:lnTo>
                    <a:lnTo>
                      <a:pt x="92" y="176"/>
                    </a:lnTo>
                    <a:lnTo>
                      <a:pt x="91" y="172"/>
                    </a:lnTo>
                    <a:lnTo>
                      <a:pt x="89" y="168"/>
                    </a:lnTo>
                    <a:lnTo>
                      <a:pt x="89" y="163"/>
                    </a:lnTo>
                    <a:lnTo>
                      <a:pt x="88" y="159"/>
                    </a:lnTo>
                    <a:lnTo>
                      <a:pt x="87" y="153"/>
                    </a:lnTo>
                    <a:lnTo>
                      <a:pt x="85" y="149"/>
                    </a:lnTo>
                    <a:lnTo>
                      <a:pt x="84" y="143"/>
                    </a:lnTo>
                    <a:lnTo>
                      <a:pt x="82" y="139"/>
                    </a:lnTo>
                    <a:lnTo>
                      <a:pt x="81" y="135"/>
                    </a:lnTo>
                    <a:lnTo>
                      <a:pt x="79" y="129"/>
                    </a:lnTo>
                    <a:lnTo>
                      <a:pt x="78" y="125"/>
                    </a:lnTo>
                    <a:lnTo>
                      <a:pt x="77" y="119"/>
                    </a:lnTo>
                    <a:lnTo>
                      <a:pt x="74" y="113"/>
                    </a:lnTo>
                    <a:lnTo>
                      <a:pt x="74" y="109"/>
                    </a:lnTo>
                    <a:lnTo>
                      <a:pt x="71" y="104"/>
                    </a:lnTo>
                    <a:lnTo>
                      <a:pt x="71" y="99"/>
                    </a:lnTo>
                    <a:lnTo>
                      <a:pt x="68" y="94"/>
                    </a:lnTo>
                    <a:lnTo>
                      <a:pt x="67" y="89"/>
                    </a:lnTo>
                    <a:lnTo>
                      <a:pt x="65" y="85"/>
                    </a:lnTo>
                    <a:lnTo>
                      <a:pt x="64" y="79"/>
                    </a:lnTo>
                    <a:lnTo>
                      <a:pt x="62" y="75"/>
                    </a:lnTo>
                    <a:lnTo>
                      <a:pt x="61" y="69"/>
                    </a:lnTo>
                    <a:lnTo>
                      <a:pt x="58" y="65"/>
                    </a:lnTo>
                    <a:lnTo>
                      <a:pt x="57" y="61"/>
                    </a:lnTo>
                    <a:lnTo>
                      <a:pt x="55" y="57"/>
                    </a:lnTo>
                    <a:lnTo>
                      <a:pt x="54" y="52"/>
                    </a:lnTo>
                    <a:lnTo>
                      <a:pt x="52" y="48"/>
                    </a:lnTo>
                    <a:lnTo>
                      <a:pt x="50" y="44"/>
                    </a:lnTo>
                    <a:lnTo>
                      <a:pt x="48" y="38"/>
                    </a:lnTo>
                    <a:lnTo>
                      <a:pt x="45" y="35"/>
                    </a:lnTo>
                    <a:lnTo>
                      <a:pt x="44" y="31"/>
                    </a:lnTo>
                    <a:lnTo>
                      <a:pt x="42" y="28"/>
                    </a:lnTo>
                    <a:lnTo>
                      <a:pt x="41" y="25"/>
                    </a:lnTo>
                    <a:lnTo>
                      <a:pt x="40" y="22"/>
                    </a:lnTo>
                    <a:lnTo>
                      <a:pt x="38" y="20"/>
                    </a:lnTo>
                    <a:lnTo>
                      <a:pt x="37" y="17"/>
                    </a:lnTo>
                    <a:lnTo>
                      <a:pt x="34" y="14"/>
                    </a:lnTo>
                    <a:lnTo>
                      <a:pt x="34" y="10"/>
                    </a:lnTo>
                    <a:lnTo>
                      <a:pt x="31" y="8"/>
                    </a:lnTo>
                    <a:lnTo>
                      <a:pt x="28" y="4"/>
                    </a:lnTo>
                    <a:lnTo>
                      <a:pt x="27" y="3"/>
                    </a:lnTo>
                    <a:lnTo>
                      <a:pt x="20" y="0"/>
                    </a:lnTo>
                    <a:lnTo>
                      <a:pt x="15" y="3"/>
                    </a:lnTo>
                    <a:lnTo>
                      <a:pt x="11" y="5"/>
                    </a:lnTo>
                    <a:lnTo>
                      <a:pt x="8" y="10"/>
                    </a:lnTo>
                    <a:lnTo>
                      <a:pt x="4" y="14"/>
                    </a:lnTo>
                    <a:lnTo>
                      <a:pt x="3" y="17"/>
                    </a:lnTo>
                    <a:lnTo>
                      <a:pt x="0" y="20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31"/>
                    </a:lnTo>
                    <a:lnTo>
                      <a:pt x="0" y="34"/>
                    </a:lnTo>
                    <a:lnTo>
                      <a:pt x="0" y="35"/>
                    </a:lnTo>
                    <a:lnTo>
                      <a:pt x="0" y="38"/>
                    </a:lnTo>
                    <a:lnTo>
                      <a:pt x="1" y="42"/>
                    </a:lnTo>
                    <a:lnTo>
                      <a:pt x="3" y="45"/>
                    </a:lnTo>
                    <a:lnTo>
                      <a:pt x="3" y="48"/>
                    </a:lnTo>
                    <a:lnTo>
                      <a:pt x="4" y="51"/>
                    </a:lnTo>
                    <a:lnTo>
                      <a:pt x="6" y="57"/>
                    </a:lnTo>
                    <a:lnTo>
                      <a:pt x="7" y="59"/>
                    </a:lnTo>
                    <a:lnTo>
                      <a:pt x="8" y="65"/>
                    </a:lnTo>
                    <a:lnTo>
                      <a:pt x="10" y="69"/>
                    </a:lnTo>
                    <a:lnTo>
                      <a:pt x="11" y="75"/>
                    </a:lnTo>
                    <a:lnTo>
                      <a:pt x="11" y="78"/>
                    </a:lnTo>
                    <a:lnTo>
                      <a:pt x="13" y="79"/>
                    </a:lnTo>
                    <a:lnTo>
                      <a:pt x="13" y="82"/>
                    </a:lnTo>
                    <a:lnTo>
                      <a:pt x="14" y="85"/>
                    </a:lnTo>
                    <a:lnTo>
                      <a:pt x="14" y="88"/>
                    </a:lnTo>
                    <a:lnTo>
                      <a:pt x="15" y="91"/>
                    </a:lnTo>
                    <a:lnTo>
                      <a:pt x="15" y="95"/>
                    </a:lnTo>
                    <a:lnTo>
                      <a:pt x="18" y="9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42" name="Freeform 13"/>
              <p:cNvSpPr>
                <a:spLocks/>
              </p:cNvSpPr>
              <p:nvPr/>
            </p:nvSpPr>
            <p:spPr bwMode="auto">
              <a:xfrm>
                <a:off x="1899" y="1341"/>
                <a:ext cx="50" cy="73"/>
              </a:xfrm>
              <a:custGeom>
                <a:avLst/>
                <a:gdLst>
                  <a:gd name="T0" fmla="*/ 0 w 151"/>
                  <a:gd name="T1" fmla="*/ 8 h 219"/>
                  <a:gd name="T2" fmla="*/ 1 w 151"/>
                  <a:gd name="T3" fmla="*/ 9 h 219"/>
                  <a:gd name="T4" fmla="*/ 1 w 151"/>
                  <a:gd name="T5" fmla="*/ 10 h 219"/>
                  <a:gd name="T6" fmla="*/ 2 w 151"/>
                  <a:gd name="T7" fmla="*/ 12 h 219"/>
                  <a:gd name="T8" fmla="*/ 3 w 151"/>
                  <a:gd name="T9" fmla="*/ 14 h 219"/>
                  <a:gd name="T10" fmla="*/ 4 w 151"/>
                  <a:gd name="T11" fmla="*/ 15 h 219"/>
                  <a:gd name="T12" fmla="*/ 4 w 151"/>
                  <a:gd name="T13" fmla="*/ 16 h 219"/>
                  <a:gd name="T14" fmla="*/ 5 w 151"/>
                  <a:gd name="T15" fmla="*/ 18 h 219"/>
                  <a:gd name="T16" fmla="*/ 6 w 151"/>
                  <a:gd name="T17" fmla="*/ 20 h 219"/>
                  <a:gd name="T18" fmla="*/ 7 w 151"/>
                  <a:gd name="T19" fmla="*/ 21 h 219"/>
                  <a:gd name="T20" fmla="*/ 8 w 151"/>
                  <a:gd name="T21" fmla="*/ 22 h 219"/>
                  <a:gd name="T22" fmla="*/ 9 w 151"/>
                  <a:gd name="T23" fmla="*/ 23 h 219"/>
                  <a:gd name="T24" fmla="*/ 11 w 151"/>
                  <a:gd name="T25" fmla="*/ 23 h 219"/>
                  <a:gd name="T26" fmla="*/ 12 w 151"/>
                  <a:gd name="T27" fmla="*/ 24 h 219"/>
                  <a:gd name="T28" fmla="*/ 13 w 151"/>
                  <a:gd name="T29" fmla="*/ 24 h 219"/>
                  <a:gd name="T30" fmla="*/ 14 w 151"/>
                  <a:gd name="T31" fmla="*/ 24 h 219"/>
                  <a:gd name="T32" fmla="*/ 15 w 151"/>
                  <a:gd name="T33" fmla="*/ 24 h 219"/>
                  <a:gd name="T34" fmla="*/ 16 w 151"/>
                  <a:gd name="T35" fmla="*/ 24 h 219"/>
                  <a:gd name="T36" fmla="*/ 17 w 151"/>
                  <a:gd name="T37" fmla="*/ 22 h 219"/>
                  <a:gd name="T38" fmla="*/ 16 w 151"/>
                  <a:gd name="T39" fmla="*/ 21 h 219"/>
                  <a:gd name="T40" fmla="*/ 15 w 151"/>
                  <a:gd name="T41" fmla="*/ 20 h 219"/>
                  <a:gd name="T42" fmla="*/ 15 w 151"/>
                  <a:gd name="T43" fmla="*/ 19 h 219"/>
                  <a:gd name="T44" fmla="*/ 14 w 151"/>
                  <a:gd name="T45" fmla="*/ 18 h 219"/>
                  <a:gd name="T46" fmla="*/ 13 w 151"/>
                  <a:gd name="T47" fmla="*/ 17 h 219"/>
                  <a:gd name="T48" fmla="*/ 13 w 151"/>
                  <a:gd name="T49" fmla="*/ 16 h 219"/>
                  <a:gd name="T50" fmla="*/ 12 w 151"/>
                  <a:gd name="T51" fmla="*/ 14 h 219"/>
                  <a:gd name="T52" fmla="*/ 11 w 151"/>
                  <a:gd name="T53" fmla="*/ 13 h 219"/>
                  <a:gd name="T54" fmla="*/ 11 w 151"/>
                  <a:gd name="T55" fmla="*/ 12 h 219"/>
                  <a:gd name="T56" fmla="*/ 10 w 151"/>
                  <a:gd name="T57" fmla="*/ 10 h 219"/>
                  <a:gd name="T58" fmla="*/ 9 w 151"/>
                  <a:gd name="T59" fmla="*/ 9 h 219"/>
                  <a:gd name="T60" fmla="*/ 9 w 151"/>
                  <a:gd name="T61" fmla="*/ 7 h 219"/>
                  <a:gd name="T62" fmla="*/ 8 w 151"/>
                  <a:gd name="T63" fmla="*/ 6 h 219"/>
                  <a:gd name="T64" fmla="*/ 7 w 151"/>
                  <a:gd name="T65" fmla="*/ 5 h 219"/>
                  <a:gd name="T66" fmla="*/ 7 w 151"/>
                  <a:gd name="T67" fmla="*/ 4 h 219"/>
                  <a:gd name="T68" fmla="*/ 6 w 151"/>
                  <a:gd name="T69" fmla="*/ 3 h 219"/>
                  <a:gd name="T70" fmla="*/ 5 w 151"/>
                  <a:gd name="T71" fmla="*/ 2 h 219"/>
                  <a:gd name="T72" fmla="*/ 4 w 151"/>
                  <a:gd name="T73" fmla="*/ 0 h 219"/>
                  <a:gd name="T74" fmla="*/ 3 w 151"/>
                  <a:gd name="T75" fmla="*/ 0 h 219"/>
                  <a:gd name="T76" fmla="*/ 2 w 151"/>
                  <a:gd name="T77" fmla="*/ 1 h 219"/>
                  <a:gd name="T78" fmla="*/ 1 w 151"/>
                  <a:gd name="T79" fmla="*/ 2 h 219"/>
                  <a:gd name="T80" fmla="*/ 1 w 151"/>
                  <a:gd name="T81" fmla="*/ 3 h 219"/>
                  <a:gd name="T82" fmla="*/ 0 w 151"/>
                  <a:gd name="T83" fmla="*/ 5 h 219"/>
                  <a:gd name="T84" fmla="*/ 0 w 151"/>
                  <a:gd name="T85" fmla="*/ 6 h 219"/>
                  <a:gd name="T86" fmla="*/ 0 w 151"/>
                  <a:gd name="T87" fmla="*/ 7 h 21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51" h="219">
                    <a:moveTo>
                      <a:pt x="2" y="66"/>
                    </a:moveTo>
                    <a:lnTo>
                      <a:pt x="2" y="67"/>
                    </a:lnTo>
                    <a:lnTo>
                      <a:pt x="3" y="70"/>
                    </a:lnTo>
                    <a:lnTo>
                      <a:pt x="5" y="74"/>
                    </a:lnTo>
                    <a:lnTo>
                      <a:pt x="5" y="77"/>
                    </a:lnTo>
                    <a:lnTo>
                      <a:pt x="8" y="80"/>
                    </a:lnTo>
                    <a:lnTo>
                      <a:pt x="9" y="85"/>
                    </a:lnTo>
                    <a:lnTo>
                      <a:pt x="10" y="90"/>
                    </a:lnTo>
                    <a:lnTo>
                      <a:pt x="13" y="94"/>
                    </a:lnTo>
                    <a:lnTo>
                      <a:pt x="13" y="98"/>
                    </a:lnTo>
                    <a:lnTo>
                      <a:pt x="16" y="103"/>
                    </a:lnTo>
                    <a:lnTo>
                      <a:pt x="19" y="108"/>
                    </a:lnTo>
                    <a:lnTo>
                      <a:pt x="22" y="114"/>
                    </a:lnTo>
                    <a:lnTo>
                      <a:pt x="25" y="118"/>
                    </a:lnTo>
                    <a:lnTo>
                      <a:pt x="27" y="124"/>
                    </a:lnTo>
                    <a:lnTo>
                      <a:pt x="29" y="127"/>
                    </a:lnTo>
                    <a:lnTo>
                      <a:pt x="30" y="130"/>
                    </a:lnTo>
                    <a:lnTo>
                      <a:pt x="32" y="132"/>
                    </a:lnTo>
                    <a:lnTo>
                      <a:pt x="33" y="135"/>
                    </a:lnTo>
                    <a:lnTo>
                      <a:pt x="36" y="139"/>
                    </a:lnTo>
                    <a:lnTo>
                      <a:pt x="39" y="145"/>
                    </a:lnTo>
                    <a:lnTo>
                      <a:pt x="42" y="151"/>
                    </a:lnTo>
                    <a:lnTo>
                      <a:pt x="44" y="157"/>
                    </a:lnTo>
                    <a:lnTo>
                      <a:pt x="47" y="161"/>
                    </a:lnTo>
                    <a:lnTo>
                      <a:pt x="52" y="167"/>
                    </a:lnTo>
                    <a:lnTo>
                      <a:pt x="54" y="171"/>
                    </a:lnTo>
                    <a:lnTo>
                      <a:pt x="57" y="176"/>
                    </a:lnTo>
                    <a:lnTo>
                      <a:pt x="60" y="179"/>
                    </a:lnTo>
                    <a:lnTo>
                      <a:pt x="63" y="185"/>
                    </a:lnTo>
                    <a:lnTo>
                      <a:pt x="66" y="188"/>
                    </a:lnTo>
                    <a:lnTo>
                      <a:pt x="70" y="192"/>
                    </a:lnTo>
                    <a:lnTo>
                      <a:pt x="73" y="195"/>
                    </a:lnTo>
                    <a:lnTo>
                      <a:pt x="76" y="198"/>
                    </a:lnTo>
                    <a:lnTo>
                      <a:pt x="80" y="202"/>
                    </a:lnTo>
                    <a:lnTo>
                      <a:pt x="83" y="205"/>
                    </a:lnTo>
                    <a:lnTo>
                      <a:pt x="86" y="205"/>
                    </a:lnTo>
                    <a:lnTo>
                      <a:pt x="89" y="208"/>
                    </a:lnTo>
                    <a:lnTo>
                      <a:pt x="91" y="209"/>
                    </a:lnTo>
                    <a:lnTo>
                      <a:pt x="96" y="211"/>
                    </a:lnTo>
                    <a:lnTo>
                      <a:pt x="98" y="212"/>
                    </a:lnTo>
                    <a:lnTo>
                      <a:pt x="103" y="213"/>
                    </a:lnTo>
                    <a:lnTo>
                      <a:pt x="106" y="215"/>
                    </a:lnTo>
                    <a:lnTo>
                      <a:pt x="110" y="216"/>
                    </a:lnTo>
                    <a:lnTo>
                      <a:pt x="113" y="216"/>
                    </a:lnTo>
                    <a:lnTo>
                      <a:pt x="117" y="218"/>
                    </a:lnTo>
                    <a:lnTo>
                      <a:pt x="120" y="218"/>
                    </a:lnTo>
                    <a:lnTo>
                      <a:pt x="123" y="219"/>
                    </a:lnTo>
                    <a:lnTo>
                      <a:pt x="125" y="219"/>
                    </a:lnTo>
                    <a:lnTo>
                      <a:pt x="128" y="219"/>
                    </a:lnTo>
                    <a:lnTo>
                      <a:pt x="133" y="219"/>
                    </a:lnTo>
                    <a:lnTo>
                      <a:pt x="135" y="219"/>
                    </a:lnTo>
                    <a:lnTo>
                      <a:pt x="141" y="218"/>
                    </a:lnTo>
                    <a:lnTo>
                      <a:pt x="145" y="216"/>
                    </a:lnTo>
                    <a:lnTo>
                      <a:pt x="148" y="213"/>
                    </a:lnTo>
                    <a:lnTo>
                      <a:pt x="150" y="211"/>
                    </a:lnTo>
                    <a:lnTo>
                      <a:pt x="151" y="205"/>
                    </a:lnTo>
                    <a:lnTo>
                      <a:pt x="150" y="202"/>
                    </a:lnTo>
                    <a:lnTo>
                      <a:pt x="150" y="198"/>
                    </a:lnTo>
                    <a:lnTo>
                      <a:pt x="147" y="195"/>
                    </a:lnTo>
                    <a:lnTo>
                      <a:pt x="145" y="192"/>
                    </a:lnTo>
                    <a:lnTo>
                      <a:pt x="144" y="189"/>
                    </a:lnTo>
                    <a:lnTo>
                      <a:pt x="141" y="185"/>
                    </a:lnTo>
                    <a:lnTo>
                      <a:pt x="137" y="181"/>
                    </a:lnTo>
                    <a:lnTo>
                      <a:pt x="135" y="178"/>
                    </a:lnTo>
                    <a:lnTo>
                      <a:pt x="134" y="175"/>
                    </a:lnTo>
                    <a:lnTo>
                      <a:pt x="133" y="172"/>
                    </a:lnTo>
                    <a:lnTo>
                      <a:pt x="131" y="169"/>
                    </a:lnTo>
                    <a:lnTo>
                      <a:pt x="128" y="167"/>
                    </a:lnTo>
                    <a:lnTo>
                      <a:pt x="127" y="164"/>
                    </a:lnTo>
                    <a:lnTo>
                      <a:pt x="125" y="159"/>
                    </a:lnTo>
                    <a:lnTo>
                      <a:pt x="123" y="157"/>
                    </a:lnTo>
                    <a:lnTo>
                      <a:pt x="121" y="152"/>
                    </a:lnTo>
                    <a:lnTo>
                      <a:pt x="120" y="149"/>
                    </a:lnTo>
                    <a:lnTo>
                      <a:pt x="118" y="145"/>
                    </a:lnTo>
                    <a:lnTo>
                      <a:pt x="117" y="141"/>
                    </a:lnTo>
                    <a:lnTo>
                      <a:pt x="114" y="138"/>
                    </a:lnTo>
                    <a:lnTo>
                      <a:pt x="113" y="134"/>
                    </a:lnTo>
                    <a:lnTo>
                      <a:pt x="110" y="130"/>
                    </a:lnTo>
                    <a:lnTo>
                      <a:pt x="108" y="125"/>
                    </a:lnTo>
                    <a:lnTo>
                      <a:pt x="106" y="121"/>
                    </a:lnTo>
                    <a:lnTo>
                      <a:pt x="104" y="117"/>
                    </a:lnTo>
                    <a:lnTo>
                      <a:pt x="101" y="112"/>
                    </a:lnTo>
                    <a:lnTo>
                      <a:pt x="100" y="108"/>
                    </a:lnTo>
                    <a:lnTo>
                      <a:pt x="97" y="104"/>
                    </a:lnTo>
                    <a:lnTo>
                      <a:pt x="96" y="101"/>
                    </a:lnTo>
                    <a:lnTo>
                      <a:pt x="94" y="95"/>
                    </a:lnTo>
                    <a:lnTo>
                      <a:pt x="91" y="93"/>
                    </a:lnTo>
                    <a:lnTo>
                      <a:pt x="89" y="87"/>
                    </a:lnTo>
                    <a:lnTo>
                      <a:pt x="89" y="83"/>
                    </a:lnTo>
                    <a:lnTo>
                      <a:pt x="86" y="78"/>
                    </a:lnTo>
                    <a:lnTo>
                      <a:pt x="83" y="75"/>
                    </a:lnTo>
                    <a:lnTo>
                      <a:pt x="81" y="71"/>
                    </a:lnTo>
                    <a:lnTo>
                      <a:pt x="80" y="67"/>
                    </a:lnTo>
                    <a:lnTo>
                      <a:pt x="76" y="61"/>
                    </a:lnTo>
                    <a:lnTo>
                      <a:pt x="74" y="58"/>
                    </a:lnTo>
                    <a:lnTo>
                      <a:pt x="73" y="54"/>
                    </a:lnTo>
                    <a:lnTo>
                      <a:pt x="71" y="51"/>
                    </a:lnTo>
                    <a:lnTo>
                      <a:pt x="69" y="47"/>
                    </a:lnTo>
                    <a:lnTo>
                      <a:pt x="67" y="44"/>
                    </a:lnTo>
                    <a:lnTo>
                      <a:pt x="64" y="40"/>
                    </a:lnTo>
                    <a:lnTo>
                      <a:pt x="63" y="36"/>
                    </a:lnTo>
                    <a:lnTo>
                      <a:pt x="60" y="33"/>
                    </a:lnTo>
                    <a:lnTo>
                      <a:pt x="59" y="30"/>
                    </a:lnTo>
                    <a:lnTo>
                      <a:pt x="57" y="27"/>
                    </a:lnTo>
                    <a:lnTo>
                      <a:pt x="54" y="24"/>
                    </a:lnTo>
                    <a:lnTo>
                      <a:pt x="53" y="21"/>
                    </a:lnTo>
                    <a:lnTo>
                      <a:pt x="52" y="20"/>
                    </a:lnTo>
                    <a:lnTo>
                      <a:pt x="47" y="14"/>
                    </a:lnTo>
                    <a:lnTo>
                      <a:pt x="44" y="9"/>
                    </a:lnTo>
                    <a:lnTo>
                      <a:pt x="42" y="6"/>
                    </a:lnTo>
                    <a:lnTo>
                      <a:pt x="39" y="3"/>
                    </a:lnTo>
                    <a:lnTo>
                      <a:pt x="36" y="2"/>
                    </a:lnTo>
                    <a:lnTo>
                      <a:pt x="33" y="0"/>
                    </a:lnTo>
                    <a:lnTo>
                      <a:pt x="30" y="0"/>
                    </a:lnTo>
                    <a:lnTo>
                      <a:pt x="29" y="2"/>
                    </a:lnTo>
                    <a:lnTo>
                      <a:pt x="25" y="4"/>
                    </a:lnTo>
                    <a:lnTo>
                      <a:pt x="19" y="7"/>
                    </a:lnTo>
                    <a:lnTo>
                      <a:pt x="16" y="9"/>
                    </a:lnTo>
                    <a:lnTo>
                      <a:pt x="13" y="14"/>
                    </a:lnTo>
                    <a:lnTo>
                      <a:pt x="10" y="17"/>
                    </a:lnTo>
                    <a:lnTo>
                      <a:pt x="8" y="20"/>
                    </a:lnTo>
                    <a:lnTo>
                      <a:pt x="5" y="24"/>
                    </a:lnTo>
                    <a:lnTo>
                      <a:pt x="5" y="29"/>
                    </a:lnTo>
                    <a:lnTo>
                      <a:pt x="2" y="33"/>
                    </a:lnTo>
                    <a:lnTo>
                      <a:pt x="2" y="36"/>
                    </a:lnTo>
                    <a:lnTo>
                      <a:pt x="0" y="41"/>
                    </a:lnTo>
                    <a:lnTo>
                      <a:pt x="0" y="46"/>
                    </a:lnTo>
                    <a:lnTo>
                      <a:pt x="0" y="51"/>
                    </a:lnTo>
                    <a:lnTo>
                      <a:pt x="0" y="54"/>
                    </a:lnTo>
                    <a:lnTo>
                      <a:pt x="2" y="60"/>
                    </a:lnTo>
                    <a:lnTo>
                      <a:pt x="2" y="6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821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6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6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6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6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6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6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67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67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67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67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707" grpId="0" build="p"/>
      <p:bldP spid="45670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17488" y="666750"/>
            <a:ext cx="8458200" cy="612775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tabLst>
                <a:tab pos="801688" algn="l"/>
                <a:tab pos="1252538" algn="l"/>
                <a:tab pos="1603375" algn="l"/>
                <a:tab pos="3944938" algn="l"/>
              </a:tabLst>
            </a:pPr>
            <a:r>
              <a:rPr lang="en-US" sz="2000">
                <a:latin typeface="Courier New" pitchFamily="49" charset="0"/>
              </a:rPr>
              <a:t>compare&amp;swap (&amp;address, reg1, reg2) { /* 68000 */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	if (reg1 == M[address]) {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		M[address] = reg2;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		return success;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	} else {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		return failure;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	}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}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801688" algn="l"/>
                <a:tab pos="1252538" algn="l"/>
                <a:tab pos="1603375" algn="l"/>
                <a:tab pos="3944938" algn="l"/>
              </a:tabLst>
            </a:pPr>
            <a:r>
              <a:rPr lang="en-US" sz="2000">
                <a:latin typeface="Courier New" pitchFamily="49" charset="0"/>
              </a:rPr>
              <a:t>	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801688" algn="l"/>
                <a:tab pos="1252538" algn="l"/>
                <a:tab pos="1603375" algn="l"/>
                <a:tab pos="3944938" algn="l"/>
              </a:tabLst>
            </a:pPr>
            <a:r>
              <a:rPr lang="en-US">
                <a:solidFill>
                  <a:schemeClr val="hlink"/>
                </a:solidFill>
              </a:rPr>
              <a:t>Here is an atomic add to linked-list function:</a:t>
            </a:r>
            <a:endParaRPr lang="en-US" sz="2000">
              <a:solidFill>
                <a:schemeClr val="hlink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801688" algn="l"/>
                <a:tab pos="1252538" algn="l"/>
                <a:tab pos="1603375" algn="l"/>
                <a:tab pos="3944938" algn="l"/>
              </a:tabLst>
            </a:pPr>
            <a:r>
              <a:rPr lang="en-US" sz="2000">
                <a:latin typeface="Courier New" pitchFamily="49" charset="0"/>
              </a:rPr>
              <a:t>	addToQueue(&amp;object) {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	do {		// repeat until no conflict	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		ld r1, M[root]	// Get ptr to current head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		st r1, M[object]  // Save link in new object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	} until (compare&amp;swap(&amp;root,r1,object));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}</a:t>
            </a:r>
          </a:p>
        </p:txBody>
      </p:sp>
      <p:sp>
        <p:nvSpPr>
          <p:cNvPr id="479235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-228600"/>
            <a:ext cx="7772400" cy="990600"/>
          </a:xfrm>
        </p:spPr>
        <p:txBody>
          <a:bodyPr/>
          <a:lstStyle/>
          <a:p>
            <a:r>
              <a:rPr lang="en-US" sz="3600" dirty="0"/>
              <a:t>Using of </a:t>
            </a:r>
            <a:r>
              <a:rPr lang="en-US" sz="3600" dirty="0" err="1"/>
              <a:t>Compare&amp;Swap</a:t>
            </a:r>
            <a:r>
              <a:rPr lang="en-US" sz="3600" dirty="0"/>
              <a:t> for queues </a:t>
            </a:r>
          </a:p>
        </p:txBody>
      </p:sp>
      <p:grpSp>
        <p:nvGrpSpPr>
          <p:cNvPr id="479236" name="Group 4"/>
          <p:cNvGrpSpPr>
            <a:grpSpLocks/>
          </p:cNvGrpSpPr>
          <p:nvPr/>
        </p:nvGrpSpPr>
        <p:grpSpPr bwMode="auto">
          <a:xfrm>
            <a:off x="1371600" y="4724400"/>
            <a:ext cx="5029200" cy="1066800"/>
            <a:chOff x="1680" y="1632"/>
            <a:chExt cx="3168" cy="672"/>
          </a:xfrm>
        </p:grpSpPr>
        <p:sp>
          <p:nvSpPr>
            <p:cNvPr id="479237" name="Rectangle 5"/>
            <p:cNvSpPr>
              <a:spLocks noChangeArrowheads="1"/>
            </p:cNvSpPr>
            <p:nvPr/>
          </p:nvSpPr>
          <p:spPr bwMode="auto">
            <a:xfrm>
              <a:off x="1680" y="1632"/>
              <a:ext cx="672" cy="192"/>
            </a:xfrm>
            <a:prstGeom prst="rect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root</a:t>
              </a:r>
            </a:p>
          </p:txBody>
        </p:sp>
        <p:grpSp>
          <p:nvGrpSpPr>
            <p:cNvPr id="479238" name="Group 6"/>
            <p:cNvGrpSpPr>
              <a:grpSpLocks/>
            </p:cNvGrpSpPr>
            <p:nvPr/>
          </p:nvGrpSpPr>
          <p:grpSpPr bwMode="auto">
            <a:xfrm>
              <a:off x="3312" y="1632"/>
              <a:ext cx="624" cy="672"/>
              <a:chOff x="3312" y="1728"/>
              <a:chExt cx="624" cy="672"/>
            </a:xfrm>
          </p:grpSpPr>
          <p:sp>
            <p:nvSpPr>
              <p:cNvPr id="479239" name="Rectangle 7"/>
              <p:cNvSpPr>
                <a:spLocks noChangeArrowheads="1"/>
              </p:cNvSpPr>
              <p:nvPr/>
            </p:nvSpPr>
            <p:spPr bwMode="auto">
              <a:xfrm>
                <a:off x="3312" y="1728"/>
                <a:ext cx="624" cy="672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479240" name="Rectangle 8"/>
              <p:cNvSpPr>
                <a:spLocks noChangeArrowheads="1"/>
              </p:cNvSpPr>
              <p:nvPr/>
            </p:nvSpPr>
            <p:spPr bwMode="auto">
              <a:xfrm>
                <a:off x="3312" y="1728"/>
                <a:ext cx="624" cy="240"/>
              </a:xfrm>
              <a:prstGeom prst="rect">
                <a:avLst/>
              </a:prstGeom>
              <a:solidFill>
                <a:srgbClr val="00FFFF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next</a:t>
                </a:r>
              </a:p>
            </p:txBody>
          </p:sp>
        </p:grpSp>
        <p:grpSp>
          <p:nvGrpSpPr>
            <p:cNvPr id="479241" name="Group 9"/>
            <p:cNvGrpSpPr>
              <a:grpSpLocks/>
            </p:cNvGrpSpPr>
            <p:nvPr/>
          </p:nvGrpSpPr>
          <p:grpSpPr bwMode="auto">
            <a:xfrm>
              <a:off x="4224" y="1632"/>
              <a:ext cx="624" cy="672"/>
              <a:chOff x="4128" y="1728"/>
              <a:chExt cx="624" cy="672"/>
            </a:xfrm>
          </p:grpSpPr>
          <p:sp>
            <p:nvSpPr>
              <p:cNvPr id="479242" name="Rectangle 10"/>
              <p:cNvSpPr>
                <a:spLocks noChangeArrowheads="1"/>
              </p:cNvSpPr>
              <p:nvPr/>
            </p:nvSpPr>
            <p:spPr bwMode="auto">
              <a:xfrm>
                <a:off x="4128" y="1728"/>
                <a:ext cx="624" cy="672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479243" name="Rectangle 11"/>
              <p:cNvSpPr>
                <a:spLocks noChangeArrowheads="1"/>
              </p:cNvSpPr>
              <p:nvPr/>
            </p:nvSpPr>
            <p:spPr bwMode="auto">
              <a:xfrm>
                <a:off x="4128" y="1728"/>
                <a:ext cx="624" cy="240"/>
              </a:xfrm>
              <a:prstGeom prst="rect">
                <a:avLst/>
              </a:prstGeom>
              <a:solidFill>
                <a:srgbClr val="00FFFF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next</a:t>
                </a:r>
              </a:p>
            </p:txBody>
          </p:sp>
        </p:grpSp>
        <p:sp>
          <p:nvSpPr>
            <p:cNvPr id="479244" name="Line 12"/>
            <p:cNvSpPr>
              <a:spLocks noChangeShapeType="1"/>
            </p:cNvSpPr>
            <p:nvPr/>
          </p:nvSpPr>
          <p:spPr bwMode="auto">
            <a:xfrm>
              <a:off x="3936" y="1728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479245" name="Line 13"/>
            <p:cNvSpPr>
              <a:spLocks noChangeShapeType="1"/>
            </p:cNvSpPr>
            <p:nvPr/>
          </p:nvSpPr>
          <p:spPr bwMode="auto">
            <a:xfrm>
              <a:off x="2352" y="1728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</p:grpSp>
      <p:grpSp>
        <p:nvGrpSpPr>
          <p:cNvPr id="479246" name="Group 14"/>
          <p:cNvGrpSpPr>
            <a:grpSpLocks/>
          </p:cNvGrpSpPr>
          <p:nvPr/>
        </p:nvGrpSpPr>
        <p:grpSpPr bwMode="auto">
          <a:xfrm>
            <a:off x="2438400" y="4953000"/>
            <a:ext cx="1524000" cy="1676400"/>
            <a:chOff x="2352" y="1776"/>
            <a:chExt cx="960" cy="1056"/>
          </a:xfrm>
        </p:grpSpPr>
        <p:sp>
          <p:nvSpPr>
            <p:cNvPr id="479247" name="Line 15"/>
            <p:cNvSpPr>
              <a:spLocks noChangeShapeType="1"/>
            </p:cNvSpPr>
            <p:nvPr/>
          </p:nvSpPr>
          <p:spPr bwMode="auto">
            <a:xfrm flipV="1">
              <a:off x="3024" y="1776"/>
              <a:ext cx="288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479248" name="Line 16"/>
            <p:cNvSpPr>
              <a:spLocks noChangeShapeType="1"/>
            </p:cNvSpPr>
            <p:nvPr/>
          </p:nvSpPr>
          <p:spPr bwMode="auto">
            <a:xfrm>
              <a:off x="2352" y="1824"/>
              <a:ext cx="96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grpSp>
          <p:nvGrpSpPr>
            <p:cNvPr id="479249" name="Group 17"/>
            <p:cNvGrpSpPr>
              <a:grpSpLocks/>
            </p:cNvGrpSpPr>
            <p:nvPr/>
          </p:nvGrpSpPr>
          <p:grpSpPr bwMode="auto">
            <a:xfrm>
              <a:off x="2448" y="2160"/>
              <a:ext cx="624" cy="672"/>
              <a:chOff x="2448" y="2160"/>
              <a:chExt cx="624" cy="672"/>
            </a:xfrm>
          </p:grpSpPr>
          <p:grpSp>
            <p:nvGrpSpPr>
              <p:cNvPr id="479250" name="Group 18"/>
              <p:cNvGrpSpPr>
                <a:grpSpLocks/>
              </p:cNvGrpSpPr>
              <p:nvPr/>
            </p:nvGrpSpPr>
            <p:grpSpPr bwMode="auto">
              <a:xfrm>
                <a:off x="2448" y="2160"/>
                <a:ext cx="624" cy="672"/>
                <a:chOff x="2400" y="1728"/>
                <a:chExt cx="624" cy="672"/>
              </a:xfrm>
            </p:grpSpPr>
            <p:sp>
              <p:nvSpPr>
                <p:cNvPr id="479251" name="Rectangle 19"/>
                <p:cNvSpPr>
                  <a:spLocks noChangeArrowheads="1"/>
                </p:cNvSpPr>
                <p:nvPr/>
              </p:nvSpPr>
              <p:spPr bwMode="auto">
                <a:xfrm>
                  <a:off x="2400" y="1728"/>
                  <a:ext cx="624" cy="672"/>
                </a:xfrm>
                <a:prstGeom prst="rect">
                  <a:avLst/>
                </a:prstGeom>
                <a:solidFill>
                  <a:srgbClr val="FF66CC"/>
                </a:solidFill>
                <a:ln w="3810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9252" name="Rectangle 20"/>
                <p:cNvSpPr>
                  <a:spLocks noChangeArrowheads="1"/>
                </p:cNvSpPr>
                <p:nvPr/>
              </p:nvSpPr>
              <p:spPr bwMode="auto">
                <a:xfrm>
                  <a:off x="2400" y="1728"/>
                  <a:ext cx="624" cy="240"/>
                </a:xfrm>
                <a:prstGeom prst="rect">
                  <a:avLst/>
                </a:prstGeom>
                <a:solidFill>
                  <a:srgbClr val="00FFFF"/>
                </a:solidFill>
                <a:ln w="3810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/>
                    <a:t>next</a:t>
                  </a:r>
                </a:p>
              </p:txBody>
            </p:sp>
          </p:grpSp>
          <p:sp>
            <p:nvSpPr>
              <p:cNvPr id="479253" name="Text Box 21"/>
              <p:cNvSpPr txBox="1">
                <a:spLocks noChangeArrowheads="1"/>
              </p:cNvSpPr>
              <p:nvPr/>
            </p:nvSpPr>
            <p:spPr bwMode="auto">
              <a:xfrm>
                <a:off x="2448" y="2400"/>
                <a:ext cx="597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New</a:t>
                </a:r>
              </a:p>
              <a:p>
                <a:r>
                  <a:rPr lang="en-US"/>
                  <a:t>Object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41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9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9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9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9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9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9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381000"/>
            <a:ext cx="7772400" cy="990600"/>
          </a:xfrm>
        </p:spPr>
        <p:txBody>
          <a:bodyPr/>
          <a:lstStyle/>
          <a:p>
            <a:r>
              <a:rPr lang="en-US" sz="3200" dirty="0"/>
              <a:t>Portable Atomic operations in 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33400"/>
            <a:ext cx="8991600" cy="6400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Linux provides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atomic_t</a:t>
            </a:r>
            <a:r>
              <a:rPr lang="en-US" dirty="0"/>
              <a:t> for declaring an atomic integer</a:t>
            </a:r>
          </a:p>
          <a:p>
            <a:pPr lvl="1"/>
            <a:r>
              <a:rPr lang="en-US" dirty="0"/>
              <a:t>Also,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atomic64_t</a:t>
            </a:r>
            <a:r>
              <a:rPr lang="en-US" dirty="0"/>
              <a:t> for declaring atomic 64-bit variant </a:t>
            </a:r>
          </a:p>
          <a:p>
            <a:pPr lvl="1"/>
            <a:r>
              <a:rPr lang="en-US" dirty="0"/>
              <a:t>Not necessarily same as a regular integer!</a:t>
            </a:r>
          </a:p>
          <a:p>
            <a:pPr lvl="2"/>
            <a:r>
              <a:rPr lang="en-US" dirty="0"/>
              <a:t>Originally on SPARC,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atomic_t</a:t>
            </a:r>
            <a:r>
              <a:rPr lang="en-US" dirty="0"/>
              <a:t> </a:t>
            </a:r>
            <a:r>
              <a:rPr lang="en-US" dirty="0">
                <a:sym typeface="Symbol"/>
              </a:rPr>
              <a:t> </a:t>
            </a:r>
            <a:r>
              <a:rPr lang="en-US" dirty="0"/>
              <a:t>only 24 of 32 bits usable</a:t>
            </a:r>
          </a:p>
          <a:p>
            <a:pPr>
              <a:tabLst>
                <a:tab pos="457200" algn="l"/>
                <a:tab pos="3429000" algn="l"/>
              </a:tabLst>
            </a:pPr>
            <a:r>
              <a:rPr lang="en-US" dirty="0"/>
              <a:t>Example usage: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atomic_t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v;	/* define v */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atomic_t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u = ATOMIC_INIT(0); /* define and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u=0 */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atomic_set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(&amp;v, 4);	/* v=4 (atomically) */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atomic_add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(2, &amp;v);	/* v = v + 2 (atomically) */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atomic_inc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(&amp;v);	/* v = v + 1 (atomically) */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final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atomic_read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(&amp;v);	/* final == 7 */</a:t>
            </a:r>
          </a:p>
          <a:p>
            <a:pPr>
              <a:tabLst>
                <a:tab pos="457200" algn="l"/>
                <a:tab pos="3429000" algn="l"/>
              </a:tabLst>
            </a:pPr>
            <a:r>
              <a:rPr lang="en-US" dirty="0"/>
              <a:t>Some operations:</a:t>
            </a:r>
            <a:br>
              <a:rPr lang="en-US" sz="2000" dirty="0"/>
            </a:br>
            <a:r>
              <a:rPr lang="en-US" sz="2000" dirty="0"/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atomic_inc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atomic_dec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	/* Atomically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atomic_add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atomic_sub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	/* Atomically add/sub */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atomic_dec_and_test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	/* Sub 1.  True if 0 */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atomic_inc_return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	/* Add 1, return result */</a:t>
            </a:r>
          </a:p>
        </p:txBody>
      </p:sp>
    </p:spTree>
    <p:extLst>
      <p:ext uri="{BB962C8B-B14F-4D97-AF65-F5344CB8AC3E}">
        <p14:creationId xmlns:p14="http://schemas.microsoft.com/office/powerpoint/2010/main" val="279962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52400"/>
            <a:ext cx="7772400" cy="990600"/>
          </a:xfrm>
        </p:spPr>
        <p:txBody>
          <a:bodyPr/>
          <a:lstStyle/>
          <a:p>
            <a:r>
              <a:rPr lang="en-US" dirty="0"/>
              <a:t>Portable bit operations in 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991600" cy="5943600"/>
          </a:xfrm>
        </p:spPr>
        <p:txBody>
          <a:bodyPr>
            <a:normAutofit lnSpcReduction="10000"/>
          </a:bodyPr>
          <a:lstStyle/>
          <a:p>
            <a:pPr>
              <a:tabLst>
                <a:tab pos="457200" algn="l"/>
                <a:tab pos="3200400" algn="l"/>
              </a:tabLst>
            </a:pPr>
            <a:r>
              <a:rPr lang="en-US" dirty="0"/>
              <a:t>Atomic bitwise operations operate on regular </a:t>
            </a:r>
            <a:r>
              <a:rPr lang="en-US" dirty="0" err="1"/>
              <a:t>Ints</a:t>
            </a:r>
            <a:r>
              <a:rPr lang="en-US" dirty="0"/>
              <a:t>.</a:t>
            </a:r>
          </a:p>
          <a:p>
            <a:pPr lvl="1">
              <a:tabLst>
                <a:tab pos="457200" algn="l"/>
                <a:tab pos="3200400" algn="l"/>
              </a:tabLst>
            </a:pPr>
            <a:r>
              <a:rPr lang="en-US" dirty="0"/>
              <a:t>For example, to set </a:t>
            </a:r>
            <a:r>
              <a:rPr lang="en-US" dirty="0" err="1"/>
              <a:t>nr</a:t>
            </a:r>
            <a:r>
              <a:rPr lang="en-US" baseline="30000" dirty="0" err="1"/>
              <a:t>th</a:t>
            </a:r>
            <a:r>
              <a:rPr lang="en-US" dirty="0"/>
              <a:t> bit, starting from </a:t>
            </a:r>
            <a:r>
              <a:rPr lang="en-US" dirty="0" err="1"/>
              <a:t>addr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set_bit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nr, void 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tabLst>
                <a:tab pos="457200" algn="l"/>
                <a:tab pos="3200400" algn="l"/>
              </a:tabLst>
            </a:pPr>
            <a:r>
              <a:rPr lang="en-US" dirty="0"/>
              <a:t>Atomicity ensures that bit transitions are always seen atomically – regardless of competing concurrency</a:t>
            </a:r>
          </a:p>
          <a:p>
            <a:pPr lvl="2">
              <a:tabLst>
                <a:tab pos="457200" algn="l"/>
                <a:tab pos="3200400" algn="l"/>
              </a:tabLst>
            </a:pPr>
            <a:r>
              <a:rPr lang="en-US" sz="1800" dirty="0"/>
              <a:t>When bit is set and cleared – actually reflected as stores</a:t>
            </a:r>
          </a:p>
          <a:p>
            <a:pPr lvl="2">
              <a:tabLst>
                <a:tab pos="457200" algn="l"/>
                <a:tab pos="3200400" algn="l"/>
              </a:tabLst>
            </a:pPr>
            <a:r>
              <a:rPr lang="en-US" sz="1800" dirty="0"/>
              <a:t>When two different bits set – end up with two bits set, rather than one set operation erasing result of another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457200" algn="l"/>
                <a:tab pos="4229100" algn="l"/>
              </a:tabLst>
            </a:pPr>
            <a:r>
              <a:rPr lang="en-US" dirty="0"/>
              <a:t>Some operations: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set_bit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	/* Atomically set bit */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void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clear_bit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	/* Atomically clear bit */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void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change__bit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	/* Atomically toggle bit */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test_and_set_bit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	/* set bit, return previous*/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test_and_clear_bit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	/* clear bit, return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test_and_change_bit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()/* toggle bit, return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test_bit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	/* Return value of bit*/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86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7772400" cy="990600"/>
          </a:xfrm>
        </p:spPr>
        <p:txBody>
          <a:bodyPr/>
          <a:lstStyle/>
          <a:p>
            <a:r>
              <a:rPr lang="en-US" sz="3600" dirty="0"/>
              <a:t>Portable Locking constructs in 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6019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Linux provides lots of synchronization constructs</a:t>
            </a:r>
          </a:p>
          <a:p>
            <a:pPr lvl="1"/>
            <a:r>
              <a:rPr lang="en-US" dirty="0"/>
              <a:t>We will highlight them throughout the term</a:t>
            </a:r>
          </a:p>
          <a:p>
            <a:pPr>
              <a:tabLst>
                <a:tab pos="457200" algn="l"/>
                <a:tab pos="4000500" algn="l"/>
              </a:tabLst>
            </a:pPr>
            <a:r>
              <a:rPr lang="en-US" dirty="0"/>
              <a:t>Example: Spin Lock support: Not recursive!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spinlock.h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DEFINE_SPINLOCK(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my_lock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spin_lock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my_lock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/* Critical section … */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spin_unlock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my_lock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457200" algn="l"/>
                <a:tab pos="4000500" algn="l"/>
              </a:tabLst>
            </a:pPr>
            <a:r>
              <a:rPr lang="en-US" dirty="0"/>
              <a:t>Disable interrupts and grab lock (while saving and restoring state in case interrupts already disabled):</a:t>
            </a:r>
          </a:p>
          <a:p>
            <a:pPr marL="0" indent="0">
              <a:buNone/>
              <a:tabLst>
                <a:tab pos="457200" algn="l"/>
                <a:tab pos="4000500" algn="l"/>
              </a:tabLst>
            </a:pP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DEFINE_SPINLOCK(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my_lock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unsigned long flags;</a:t>
            </a: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spin_lock_irqsave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my_lock,flags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/* Critical section … */</a:t>
            </a: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spin_unlock_irqrestore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my_lock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62112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8534400" cy="990600"/>
          </a:xfrm>
        </p:spPr>
        <p:txBody>
          <a:bodyPr/>
          <a:lstStyle/>
          <a:p>
            <a:r>
              <a:rPr lang="en-US" dirty="0"/>
              <a:t>Locks (</a:t>
            </a:r>
            <a:r>
              <a:rPr lang="en-US" dirty="0" err="1"/>
              <a:t>Mutexes</a:t>
            </a:r>
            <a:r>
              <a:rPr lang="en-US" dirty="0"/>
              <a:t>) in POSIX Threads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14400"/>
            <a:ext cx="8321675" cy="4835525"/>
          </a:xfrm>
        </p:spPr>
        <p:txBody>
          <a:bodyPr/>
          <a:lstStyle/>
          <a:p>
            <a:r>
              <a:rPr lang="en-US"/>
              <a:t>To create a mutex:</a:t>
            </a:r>
          </a:p>
          <a:p>
            <a:pPr>
              <a:buFontTx/>
              <a:buNone/>
            </a:pPr>
            <a:r>
              <a:rPr lang="en-US" sz="2000" b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  #include &lt;pthread.h&gt;</a:t>
            </a:r>
          </a:p>
          <a:p>
            <a:pPr>
              <a:buFontTx/>
              <a:buNone/>
            </a:pPr>
            <a:r>
              <a:rPr lang="en-US" sz="2000" b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  pthread_mutex_t amutex = PTHREAD_MUTEX_INITIALIZER;</a:t>
            </a:r>
          </a:p>
          <a:p>
            <a:pPr>
              <a:buFontTx/>
              <a:buNone/>
            </a:pPr>
            <a:r>
              <a:rPr lang="en-US" sz="2000" b="1">
                <a:solidFill>
                  <a:schemeClr val="hlink"/>
                </a:solidFill>
                <a:latin typeface="Courier New" pitchFamily="49" charset="0"/>
              </a:rPr>
              <a:t>  pthread_mutex_init(&amp;amutex, NULL);</a:t>
            </a:r>
          </a:p>
          <a:p>
            <a:r>
              <a:rPr lang="en-US"/>
              <a:t>To use it:</a:t>
            </a:r>
          </a:p>
          <a:p>
            <a:pPr>
              <a:buFontTx/>
              <a:buNone/>
            </a:pPr>
            <a:r>
              <a:rPr lang="en-US" sz="2000" b="1">
                <a:solidFill>
                  <a:schemeClr val="hlink"/>
                </a:solidFill>
                <a:latin typeface="Courier New" pitchFamily="49" charset="0"/>
              </a:rPr>
              <a:t>  int pthread_mutex_lock(amutex);</a:t>
            </a:r>
          </a:p>
          <a:p>
            <a:pPr>
              <a:buFontTx/>
              <a:buNone/>
            </a:pPr>
            <a:r>
              <a:rPr lang="en-US" sz="2000" b="1">
                <a:solidFill>
                  <a:schemeClr val="hlink"/>
                </a:solidFill>
                <a:latin typeface="Courier New" pitchFamily="49" charset="0"/>
              </a:rPr>
              <a:t>  int pthread_mutex_unlock(amutex);</a:t>
            </a:r>
            <a:endParaRPr lang="en-US" sz="2000" b="1">
              <a:solidFill>
                <a:schemeClr val="hlink"/>
              </a:solidFill>
            </a:endParaRPr>
          </a:p>
          <a:p>
            <a:r>
              <a:rPr lang="en-US"/>
              <a:t>To deallocate a mutex</a:t>
            </a:r>
          </a:p>
          <a:p>
            <a:pPr>
              <a:buFontTx/>
              <a:buNone/>
            </a:pPr>
            <a:r>
              <a:rPr lang="en-US" sz="2000" b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>
                <a:solidFill>
                  <a:schemeClr val="hlink"/>
                </a:solidFill>
                <a:latin typeface="Courier New" pitchFamily="49" charset="0"/>
              </a:rPr>
              <a:t>int pthread_mutex_destroy(pthread_mutex_t *mutex);</a:t>
            </a:r>
            <a:endParaRPr lang="en-US" sz="200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335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228600"/>
            <a:ext cx="7772400" cy="990600"/>
          </a:xfrm>
        </p:spPr>
        <p:txBody>
          <a:bodyPr/>
          <a:lstStyle/>
          <a:p>
            <a:r>
              <a:rPr lang="en-US" altLang="ko-KR" dirty="0">
                <a:ea typeface="굴림" charset="-127"/>
              </a:rPr>
              <a:t>Atomic Operations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38200"/>
            <a:ext cx="8458200" cy="57150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ko-KR" sz="2000" dirty="0">
                <a:solidFill>
                  <a:schemeClr val="hlink"/>
                </a:solidFill>
                <a:ea typeface="굴림" charset="-127"/>
              </a:rPr>
              <a:t>Atomic Operation</a:t>
            </a:r>
            <a:r>
              <a:rPr lang="en-US" altLang="ko-KR" sz="2000" dirty="0">
                <a:ea typeface="굴림" charset="-127"/>
              </a:rPr>
              <a:t>: an operation that always runs to completion or not at all</a:t>
            </a:r>
          </a:p>
          <a:p>
            <a:pPr lvl="1">
              <a:lnSpc>
                <a:spcPct val="80000"/>
              </a:lnSpc>
            </a:pPr>
            <a:r>
              <a:rPr lang="en-US" altLang="ko-KR" sz="2000" dirty="0">
                <a:ea typeface="굴림" charset="-127"/>
              </a:rPr>
              <a:t>It is </a:t>
            </a:r>
            <a:r>
              <a:rPr lang="en-US" altLang="ko-KR" sz="2000" i="1" dirty="0">
                <a:ea typeface="굴림" charset="-127"/>
              </a:rPr>
              <a:t>indivisible: </a:t>
            </a:r>
            <a:r>
              <a:rPr lang="en-US" altLang="ko-KR" sz="2000" dirty="0">
                <a:ea typeface="굴림" charset="-127"/>
              </a:rPr>
              <a:t>it cannot be stopped in the middle and state cannot be modified by someone else in the middle</a:t>
            </a:r>
          </a:p>
          <a:p>
            <a:pPr lvl="1">
              <a:lnSpc>
                <a:spcPct val="80000"/>
              </a:lnSpc>
            </a:pPr>
            <a:r>
              <a:rPr lang="en-US" altLang="ko-KR" sz="2000" dirty="0">
                <a:ea typeface="굴림" charset="-127"/>
              </a:rPr>
              <a:t>Fundamental building block – if no atomic operations, then have no way for threads to work together</a:t>
            </a:r>
          </a:p>
          <a:p>
            <a:pPr>
              <a:lnSpc>
                <a:spcPct val="80000"/>
              </a:lnSpc>
            </a:pPr>
            <a:r>
              <a:rPr lang="en-US" altLang="ko-KR" sz="2000" dirty="0">
                <a:ea typeface="굴림" charset="-127"/>
              </a:rPr>
              <a:t>On most machines, memory references and assignments (i.e. loads and stores) of words are atomic</a:t>
            </a:r>
          </a:p>
          <a:p>
            <a:pPr>
              <a:lnSpc>
                <a:spcPct val="80000"/>
              </a:lnSpc>
            </a:pPr>
            <a:r>
              <a:rPr lang="en-US" altLang="ko-KR" sz="2000" dirty="0">
                <a:ea typeface="굴림" charset="-127"/>
              </a:rPr>
              <a:t>Many instructions are not atomic</a:t>
            </a:r>
          </a:p>
          <a:p>
            <a:pPr lvl="1">
              <a:lnSpc>
                <a:spcPct val="80000"/>
              </a:lnSpc>
            </a:pPr>
            <a:r>
              <a:rPr lang="en-US" altLang="ko-KR" sz="2000" dirty="0">
                <a:ea typeface="굴림" charset="-127"/>
              </a:rPr>
              <a:t>Double-precision floating point store often not atomic</a:t>
            </a:r>
          </a:p>
          <a:p>
            <a:pPr lvl="1">
              <a:lnSpc>
                <a:spcPct val="80000"/>
              </a:lnSpc>
            </a:pPr>
            <a:r>
              <a:rPr lang="en-US" altLang="ko-KR" sz="2000" dirty="0">
                <a:ea typeface="굴림" charset="-127"/>
              </a:rPr>
              <a:t>VAX and IBM 360 had an instruction to copy a whole array</a:t>
            </a:r>
          </a:p>
          <a:p>
            <a:pPr>
              <a:lnSpc>
                <a:spcPct val="80000"/>
              </a:lnSpc>
            </a:pPr>
            <a:r>
              <a:rPr lang="en-US" altLang="ko-KR" sz="2000" dirty="0">
                <a:ea typeface="굴림" charset="-127"/>
              </a:rPr>
              <a:t>Some architectures can turn non-atomic instruction into atomic ones</a:t>
            </a:r>
          </a:p>
          <a:p>
            <a:pPr lvl="1">
              <a:lnSpc>
                <a:spcPct val="80000"/>
              </a:lnSpc>
            </a:pPr>
            <a:r>
              <a:rPr lang="en-US" altLang="ko-KR" sz="2000" dirty="0">
                <a:ea typeface="굴림" charset="-127"/>
              </a:rPr>
              <a:t>E.g. x86 – use “lock” prefix on an instruction</a:t>
            </a:r>
          </a:p>
          <a:p>
            <a:r>
              <a:rPr lang="en-US" altLang="ko-KR" sz="2000" dirty="0">
                <a:solidFill>
                  <a:schemeClr val="hlink"/>
                </a:solidFill>
                <a:ea typeface="굴림" charset="-127"/>
              </a:rPr>
              <a:t>Synchronization</a:t>
            </a:r>
            <a:r>
              <a:rPr lang="en-US" altLang="ko-KR" sz="2000" dirty="0">
                <a:ea typeface="굴림" charset="-127"/>
              </a:rPr>
              <a:t>: using atomic operations to ensure cooperation between threads</a:t>
            </a:r>
          </a:p>
          <a:p>
            <a:pPr lvl="1"/>
            <a:r>
              <a:rPr lang="en-US" altLang="ko-KR" sz="2000" dirty="0">
                <a:ea typeface="굴림" charset="-127"/>
              </a:rPr>
              <a:t>For now, only loads and stores are atomic</a:t>
            </a:r>
          </a:p>
          <a:p>
            <a:pPr lvl="1"/>
            <a:r>
              <a:rPr lang="en-US" altLang="ko-KR" sz="2000" dirty="0">
                <a:ea typeface="굴림" charset="-127"/>
              </a:rPr>
              <a:t>We are going to show that its hard to build anything useful with only reads and writes</a:t>
            </a:r>
          </a:p>
        </p:txBody>
      </p:sp>
    </p:spTree>
    <p:extLst>
      <p:ext uri="{BB962C8B-B14F-4D97-AF65-F5344CB8AC3E}">
        <p14:creationId xmlns:p14="http://schemas.microsoft.com/office/powerpoint/2010/main" val="2432504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304800"/>
            <a:ext cx="7772400" cy="990600"/>
          </a:xfrm>
        </p:spPr>
        <p:txBody>
          <a:bodyPr/>
          <a:lstStyle/>
          <a:p>
            <a:r>
              <a:rPr lang="en-US" dirty="0"/>
              <a:t>Mellor-</a:t>
            </a:r>
            <a:r>
              <a:rPr lang="en-US" dirty="0" err="1"/>
              <a:t>Crummey</a:t>
            </a:r>
            <a:r>
              <a:rPr lang="en-US" dirty="0"/>
              <a:t>-Scott Lock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62000"/>
            <a:ext cx="8991600" cy="30861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Another lock-free option – Mellor-</a:t>
            </a:r>
            <a:r>
              <a:rPr lang="en-US" dirty="0" err="1"/>
              <a:t>Crummey</a:t>
            </a:r>
            <a:r>
              <a:rPr lang="en-US" dirty="0"/>
              <a:t> Scott (MCS):</a:t>
            </a:r>
          </a:p>
          <a:p>
            <a:pPr>
              <a:lnSpc>
                <a:spcPct val="80000"/>
              </a:lnSpc>
              <a:buNone/>
              <a:tabLst>
                <a:tab pos="292100" algn="l"/>
                <a:tab pos="571500" algn="l"/>
                <a:tab pos="914400" algn="l"/>
                <a:tab pos="1257300" algn="l"/>
                <a:tab pos="1600200" algn="l"/>
                <a:tab pos="1943100" algn="l"/>
              </a:tabLst>
            </a:pPr>
            <a:r>
              <a:rPr lang="en-US" dirty="0">
                <a:latin typeface="Courier" pitchFamily="49" charset="0"/>
              </a:rPr>
              <a:t>	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	public void lock() {</a:t>
            </a:r>
          </a:p>
          <a:p>
            <a:pPr>
              <a:lnSpc>
                <a:spcPct val="80000"/>
              </a:lnSpc>
              <a:buNone/>
              <a:tabLst>
                <a:tab pos="292100" algn="l"/>
                <a:tab pos="571500" algn="l"/>
                <a:tab pos="914400" algn="l"/>
                <a:tab pos="1257300" algn="l"/>
                <a:tab pos="1600200" algn="l"/>
                <a:tab pos="1943100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		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QNode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qnode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myNode.get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80000"/>
              </a:lnSpc>
              <a:buNone/>
              <a:tabLst>
                <a:tab pos="292100" algn="l"/>
                <a:tab pos="571500" algn="l"/>
                <a:tab pos="914400" algn="l"/>
                <a:tab pos="1257300" algn="l"/>
                <a:tab pos="1600200" algn="l"/>
                <a:tab pos="1943100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		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qnode.next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null;</a:t>
            </a:r>
          </a:p>
          <a:p>
            <a:pPr>
              <a:lnSpc>
                <a:spcPct val="80000"/>
              </a:lnSpc>
              <a:buNone/>
              <a:tabLst>
                <a:tab pos="292100" algn="l"/>
                <a:tab pos="571500" algn="l"/>
                <a:tab pos="914400" algn="l"/>
                <a:tab pos="1257300" algn="l"/>
                <a:tab pos="1600200" algn="l"/>
                <a:tab pos="1943100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		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QNode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swap(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tail,qnode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80000"/>
              </a:lnSpc>
              <a:buNone/>
              <a:tabLst>
                <a:tab pos="292100" algn="l"/>
                <a:tab pos="571500" algn="l"/>
                <a:tab pos="914400" algn="l"/>
                <a:tab pos="1257300" algn="l"/>
                <a:tab pos="1600200" algn="l"/>
                <a:tab pos="1943100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		if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!= null) {</a:t>
            </a:r>
          </a:p>
          <a:p>
            <a:pPr>
              <a:lnSpc>
                <a:spcPct val="80000"/>
              </a:lnSpc>
              <a:buNone/>
              <a:tabLst>
                <a:tab pos="292100" algn="l"/>
                <a:tab pos="571500" algn="l"/>
                <a:tab pos="914400" algn="l"/>
                <a:tab pos="1257300" algn="l"/>
                <a:tab pos="1600200" algn="l"/>
                <a:tab pos="1943100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			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qnode.locked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true;</a:t>
            </a:r>
          </a:p>
          <a:p>
            <a:pPr>
              <a:lnSpc>
                <a:spcPct val="80000"/>
              </a:lnSpc>
              <a:buNone/>
              <a:tabLst>
                <a:tab pos="292100" algn="l"/>
                <a:tab pos="571500" algn="l"/>
                <a:tab pos="914400" algn="l"/>
                <a:tab pos="1257300" algn="l"/>
                <a:tab pos="1600200" algn="l"/>
                <a:tab pos="1943100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			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pred.next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qnode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80000"/>
              </a:lnSpc>
              <a:buNone/>
              <a:tabLst>
                <a:tab pos="292100" algn="l"/>
                <a:tab pos="571500" algn="l"/>
                <a:tab pos="914400" algn="l"/>
                <a:tab pos="1257300" algn="l"/>
                <a:tab pos="1600200" algn="l"/>
                <a:tab pos="1943100" algn="l"/>
              </a:tabLst>
            </a:pPr>
            <a:r>
              <a:rPr lang="en-US" i="1" dirty="0">
                <a:latin typeface="Courier New" pitchFamily="49" charset="0"/>
                <a:cs typeface="Courier New" pitchFamily="49" charset="0"/>
              </a:rPr>
              <a:t>				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while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qnode.locked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); // wait for predecessor</a:t>
            </a:r>
          </a:p>
          <a:p>
            <a:pPr>
              <a:lnSpc>
                <a:spcPct val="80000"/>
              </a:lnSpc>
              <a:buNone/>
              <a:tabLst>
                <a:tab pos="292100" algn="l"/>
                <a:tab pos="571500" algn="l"/>
                <a:tab pos="914400" algn="l"/>
                <a:tab pos="1257300" algn="l"/>
                <a:tab pos="1600200" algn="l"/>
                <a:tab pos="1943100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		}</a:t>
            </a:r>
          </a:p>
          <a:p>
            <a:pPr>
              <a:lnSpc>
                <a:spcPct val="80000"/>
              </a:lnSpc>
              <a:buNone/>
              <a:tabLst>
                <a:tab pos="292100" algn="l"/>
                <a:tab pos="571500" algn="l"/>
                <a:tab pos="914400" algn="l"/>
                <a:tab pos="1257300" algn="l"/>
                <a:tab pos="1600200" algn="l"/>
                <a:tab pos="1943100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lvl="1"/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8600" y="5105400"/>
            <a:ext cx="1066800" cy="381000"/>
          </a:xfrm>
          <a:prstGeom prst="rect">
            <a:avLst/>
          </a:prstGeom>
          <a:solidFill>
            <a:srgbClr val="00FF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tail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1295400" y="5295900"/>
            <a:ext cx="609600" cy="800100"/>
            <a:chOff x="1752600" y="4914900"/>
            <a:chExt cx="609600" cy="800100"/>
          </a:xfrm>
        </p:grpSpPr>
        <p:grpSp>
          <p:nvGrpSpPr>
            <p:cNvPr id="41" name="Group 40"/>
            <p:cNvGrpSpPr/>
            <p:nvPr/>
          </p:nvGrpSpPr>
          <p:grpSpPr>
            <a:xfrm>
              <a:off x="1905000" y="5410200"/>
              <a:ext cx="457200" cy="304800"/>
              <a:chOff x="2209800" y="5334000"/>
              <a:chExt cx="457200" cy="304800"/>
            </a:xfrm>
          </p:grpSpPr>
          <p:cxnSp>
            <p:nvCxnSpPr>
              <p:cNvPr id="15" name="Straight Connector 14"/>
              <p:cNvCxnSpPr/>
              <p:nvPr/>
            </p:nvCxnSpPr>
            <p:spPr bwMode="auto">
              <a:xfrm>
                <a:off x="2209800" y="5334000"/>
                <a:ext cx="457200" cy="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>
                <a:off x="2286000" y="5486400"/>
                <a:ext cx="304800" cy="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>
                <a:off x="2362200" y="5638800"/>
                <a:ext cx="152400" cy="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45" name="Elbow Connector 44"/>
            <p:cNvCxnSpPr/>
            <p:nvPr/>
          </p:nvCxnSpPr>
          <p:spPr bwMode="auto">
            <a:xfrm>
              <a:off x="1752600" y="4914900"/>
              <a:ext cx="381000" cy="495300"/>
            </a:xfrm>
            <a:prstGeom prst="bentConnector2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2" name="Group 51"/>
          <p:cNvGrpSpPr/>
          <p:nvPr/>
        </p:nvGrpSpPr>
        <p:grpSpPr>
          <a:xfrm>
            <a:off x="3403600" y="5295900"/>
            <a:ext cx="609600" cy="838200"/>
            <a:chOff x="1752600" y="4876800"/>
            <a:chExt cx="609600" cy="838200"/>
          </a:xfrm>
        </p:grpSpPr>
        <p:grpSp>
          <p:nvGrpSpPr>
            <p:cNvPr id="53" name="Group 52"/>
            <p:cNvGrpSpPr/>
            <p:nvPr/>
          </p:nvGrpSpPr>
          <p:grpSpPr>
            <a:xfrm>
              <a:off x="1905000" y="5410200"/>
              <a:ext cx="457200" cy="304800"/>
              <a:chOff x="2209800" y="5334000"/>
              <a:chExt cx="457200" cy="304800"/>
            </a:xfrm>
          </p:grpSpPr>
          <p:cxnSp>
            <p:nvCxnSpPr>
              <p:cNvPr id="55" name="Straight Connector 54"/>
              <p:cNvCxnSpPr/>
              <p:nvPr/>
            </p:nvCxnSpPr>
            <p:spPr bwMode="auto">
              <a:xfrm>
                <a:off x="2209800" y="5334000"/>
                <a:ext cx="457200" cy="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>
                <a:off x="2286000" y="5486400"/>
                <a:ext cx="304800" cy="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>
                <a:off x="2362200" y="5638800"/>
                <a:ext cx="152400" cy="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54" name="Elbow Connector 53"/>
            <p:cNvCxnSpPr/>
            <p:nvPr/>
          </p:nvCxnSpPr>
          <p:spPr bwMode="auto">
            <a:xfrm>
              <a:off x="1752600" y="4876800"/>
              <a:ext cx="381000" cy="533400"/>
            </a:xfrm>
            <a:prstGeom prst="bentConnector2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9" name="Group 48"/>
          <p:cNvGrpSpPr/>
          <p:nvPr/>
        </p:nvGrpSpPr>
        <p:grpSpPr>
          <a:xfrm>
            <a:off x="2349500" y="5105400"/>
            <a:ext cx="1066800" cy="762000"/>
            <a:chOff x="3886200" y="4343400"/>
            <a:chExt cx="1066800" cy="762000"/>
          </a:xfrm>
        </p:grpSpPr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3886200" y="4343400"/>
              <a:ext cx="1066800" cy="381000"/>
            </a:xfrm>
            <a:prstGeom prst="rect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next 1</a:t>
              </a:r>
            </a:p>
          </p:txBody>
        </p:sp>
        <p:sp>
          <p:nvSpPr>
            <p:cNvPr id="48" name="Rectangle 8"/>
            <p:cNvSpPr>
              <a:spLocks noChangeArrowheads="1"/>
            </p:cNvSpPr>
            <p:nvPr/>
          </p:nvSpPr>
          <p:spPr bwMode="auto">
            <a:xfrm>
              <a:off x="3886200" y="4724400"/>
              <a:ext cx="1066800" cy="381000"/>
            </a:xfrm>
            <a:prstGeom prst="rect">
              <a:avLst/>
            </a:prstGeom>
            <a:solidFill>
              <a:srgbClr val="FF33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dirty="0"/>
                <a:t>unlocked</a:t>
              </a:r>
            </a:p>
          </p:txBody>
        </p:sp>
      </p:grpSp>
      <p:sp>
        <p:nvSpPr>
          <p:cNvPr id="62" name="Rectangle 5"/>
          <p:cNvSpPr>
            <a:spLocks noChangeArrowheads="1"/>
          </p:cNvSpPr>
          <p:nvPr/>
        </p:nvSpPr>
        <p:spPr bwMode="auto">
          <a:xfrm>
            <a:off x="2349500" y="3429000"/>
            <a:ext cx="1066800" cy="304800"/>
          </a:xfrm>
          <a:prstGeom prst="rect">
            <a:avLst/>
          </a:prstGeom>
          <a:solidFill>
            <a:srgbClr val="00FF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pred</a:t>
            </a:r>
            <a:r>
              <a:rPr lang="en-US" dirty="0"/>
              <a:t> 1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3416300" y="3581400"/>
            <a:ext cx="609600" cy="800100"/>
            <a:chOff x="1752600" y="4914900"/>
            <a:chExt cx="609600" cy="800100"/>
          </a:xfrm>
        </p:grpSpPr>
        <p:grpSp>
          <p:nvGrpSpPr>
            <p:cNvPr id="74" name="Group 73"/>
            <p:cNvGrpSpPr/>
            <p:nvPr/>
          </p:nvGrpSpPr>
          <p:grpSpPr>
            <a:xfrm>
              <a:off x="1905000" y="5410200"/>
              <a:ext cx="457200" cy="304800"/>
              <a:chOff x="2209800" y="5334000"/>
              <a:chExt cx="457200" cy="304800"/>
            </a:xfrm>
          </p:grpSpPr>
          <p:cxnSp>
            <p:nvCxnSpPr>
              <p:cNvPr id="76" name="Straight Connector 75"/>
              <p:cNvCxnSpPr/>
              <p:nvPr/>
            </p:nvCxnSpPr>
            <p:spPr bwMode="auto">
              <a:xfrm>
                <a:off x="2209800" y="5334000"/>
                <a:ext cx="457200" cy="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7" name="Straight Connector 76"/>
              <p:cNvCxnSpPr/>
              <p:nvPr/>
            </p:nvCxnSpPr>
            <p:spPr bwMode="auto">
              <a:xfrm>
                <a:off x="2286000" y="5486400"/>
                <a:ext cx="304800" cy="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8" name="Straight Connector 77"/>
              <p:cNvCxnSpPr/>
              <p:nvPr/>
            </p:nvCxnSpPr>
            <p:spPr bwMode="auto">
              <a:xfrm>
                <a:off x="2362200" y="5638800"/>
                <a:ext cx="152400" cy="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75" name="Elbow Connector 74"/>
            <p:cNvCxnSpPr/>
            <p:nvPr/>
          </p:nvCxnSpPr>
          <p:spPr bwMode="auto">
            <a:xfrm>
              <a:off x="1752600" y="4914900"/>
              <a:ext cx="381000" cy="495300"/>
            </a:xfrm>
            <a:prstGeom prst="bentConnector2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80" name="Straight Arrow Connector 79"/>
          <p:cNvCxnSpPr>
            <a:stCxn id="5" idx="3"/>
            <a:endCxn id="13" idx="1"/>
          </p:cNvCxnSpPr>
          <p:nvPr/>
        </p:nvCxnSpPr>
        <p:spPr bwMode="auto">
          <a:xfrm>
            <a:off x="1295400" y="5295900"/>
            <a:ext cx="105410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1" name="Group 80"/>
          <p:cNvGrpSpPr/>
          <p:nvPr/>
        </p:nvGrpSpPr>
        <p:grpSpPr>
          <a:xfrm>
            <a:off x="5702300" y="5295900"/>
            <a:ext cx="609600" cy="838200"/>
            <a:chOff x="1752600" y="4876800"/>
            <a:chExt cx="609600" cy="838200"/>
          </a:xfrm>
        </p:grpSpPr>
        <p:grpSp>
          <p:nvGrpSpPr>
            <p:cNvPr id="82" name="Group 81"/>
            <p:cNvGrpSpPr/>
            <p:nvPr/>
          </p:nvGrpSpPr>
          <p:grpSpPr>
            <a:xfrm>
              <a:off x="1905000" y="5410200"/>
              <a:ext cx="457200" cy="304800"/>
              <a:chOff x="2209800" y="5334000"/>
              <a:chExt cx="457200" cy="304800"/>
            </a:xfrm>
          </p:grpSpPr>
          <p:cxnSp>
            <p:nvCxnSpPr>
              <p:cNvPr id="84" name="Straight Connector 83"/>
              <p:cNvCxnSpPr/>
              <p:nvPr/>
            </p:nvCxnSpPr>
            <p:spPr bwMode="auto">
              <a:xfrm>
                <a:off x="2209800" y="5334000"/>
                <a:ext cx="457200" cy="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5" name="Straight Connector 84"/>
              <p:cNvCxnSpPr/>
              <p:nvPr/>
            </p:nvCxnSpPr>
            <p:spPr bwMode="auto">
              <a:xfrm>
                <a:off x="2286000" y="5486400"/>
                <a:ext cx="304800" cy="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6" name="Straight Connector 85"/>
              <p:cNvCxnSpPr/>
              <p:nvPr/>
            </p:nvCxnSpPr>
            <p:spPr bwMode="auto">
              <a:xfrm>
                <a:off x="2362200" y="5638800"/>
                <a:ext cx="152400" cy="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83" name="Elbow Connector 82"/>
            <p:cNvCxnSpPr/>
            <p:nvPr/>
          </p:nvCxnSpPr>
          <p:spPr bwMode="auto">
            <a:xfrm>
              <a:off x="1752600" y="4876800"/>
              <a:ext cx="381000" cy="533400"/>
            </a:xfrm>
            <a:prstGeom prst="bentConnector2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8" name="Group 87"/>
          <p:cNvGrpSpPr/>
          <p:nvPr/>
        </p:nvGrpSpPr>
        <p:grpSpPr>
          <a:xfrm>
            <a:off x="4648200" y="5105400"/>
            <a:ext cx="1066800" cy="762000"/>
            <a:chOff x="3886200" y="4343400"/>
            <a:chExt cx="1066800" cy="762000"/>
          </a:xfrm>
        </p:grpSpPr>
        <p:sp>
          <p:nvSpPr>
            <p:cNvPr id="90" name="Rectangle 8"/>
            <p:cNvSpPr>
              <a:spLocks noChangeArrowheads="1"/>
            </p:cNvSpPr>
            <p:nvPr/>
          </p:nvSpPr>
          <p:spPr bwMode="auto">
            <a:xfrm>
              <a:off x="3886200" y="4343400"/>
              <a:ext cx="1066800" cy="381000"/>
            </a:xfrm>
            <a:prstGeom prst="rect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next 2</a:t>
              </a:r>
            </a:p>
          </p:txBody>
        </p:sp>
        <p:sp>
          <p:nvSpPr>
            <p:cNvPr id="91" name="Rectangle 8"/>
            <p:cNvSpPr>
              <a:spLocks noChangeArrowheads="1"/>
            </p:cNvSpPr>
            <p:nvPr/>
          </p:nvSpPr>
          <p:spPr bwMode="auto">
            <a:xfrm>
              <a:off x="3886200" y="4724400"/>
              <a:ext cx="1066800" cy="381000"/>
            </a:xfrm>
            <a:prstGeom prst="rect">
              <a:avLst/>
            </a:prstGeom>
            <a:solidFill>
              <a:srgbClr val="FF33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dirty="0"/>
                <a:t>unlocked</a:t>
              </a:r>
            </a:p>
          </p:txBody>
        </p:sp>
      </p:grpSp>
      <p:sp>
        <p:nvSpPr>
          <p:cNvPr id="92" name="Rectangle 5"/>
          <p:cNvSpPr>
            <a:spLocks noChangeArrowheads="1"/>
          </p:cNvSpPr>
          <p:nvPr/>
        </p:nvSpPr>
        <p:spPr bwMode="auto">
          <a:xfrm>
            <a:off x="4648200" y="3429000"/>
            <a:ext cx="1066800" cy="304800"/>
          </a:xfrm>
          <a:prstGeom prst="rect">
            <a:avLst/>
          </a:prstGeom>
          <a:solidFill>
            <a:srgbClr val="00FF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pred</a:t>
            </a:r>
            <a:r>
              <a:rPr lang="en-US" dirty="0"/>
              <a:t> 2</a:t>
            </a:r>
          </a:p>
        </p:txBody>
      </p:sp>
      <p:cxnSp>
        <p:nvCxnSpPr>
          <p:cNvPr id="100" name="Elbow Connector 99"/>
          <p:cNvCxnSpPr>
            <a:stCxn id="92" idx="3"/>
            <a:endCxn id="13" idx="0"/>
          </p:cNvCxnSpPr>
          <p:nvPr/>
        </p:nvCxnSpPr>
        <p:spPr bwMode="auto">
          <a:xfrm flipH="1">
            <a:off x="2882900" y="3581400"/>
            <a:ext cx="2832100" cy="1524000"/>
          </a:xfrm>
          <a:prstGeom prst="bentConnector4">
            <a:avLst>
              <a:gd name="adj1" fmla="val -8072"/>
              <a:gd name="adj2" fmla="val 60834"/>
            </a:avLst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Elbow Connector 111"/>
          <p:cNvCxnSpPr>
            <a:stCxn id="5" idx="3"/>
            <a:endCxn id="91" idx="2"/>
          </p:cNvCxnSpPr>
          <p:nvPr/>
        </p:nvCxnSpPr>
        <p:spPr bwMode="auto">
          <a:xfrm>
            <a:off x="1295400" y="5295900"/>
            <a:ext cx="3886200" cy="571500"/>
          </a:xfrm>
          <a:prstGeom prst="bentConnector4">
            <a:avLst>
              <a:gd name="adj1" fmla="val 10130"/>
              <a:gd name="adj2" fmla="val 200000"/>
            </a:avLst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6" name="Rectangle 8"/>
          <p:cNvSpPr>
            <a:spLocks noChangeArrowheads="1"/>
          </p:cNvSpPr>
          <p:nvPr/>
        </p:nvSpPr>
        <p:spPr bwMode="auto">
          <a:xfrm>
            <a:off x="4648200" y="5486400"/>
            <a:ext cx="1066800" cy="381000"/>
          </a:xfrm>
          <a:prstGeom prst="rect">
            <a:avLst/>
          </a:prstGeom>
          <a:solidFill>
            <a:srgbClr val="FF33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/>
              <a:t>locked</a:t>
            </a:r>
          </a:p>
        </p:txBody>
      </p:sp>
      <p:cxnSp>
        <p:nvCxnSpPr>
          <p:cNvPr id="118" name="Straight Arrow Connector 117"/>
          <p:cNvCxnSpPr>
            <a:stCxn id="13" idx="3"/>
            <a:endCxn id="90" idx="1"/>
          </p:cNvCxnSpPr>
          <p:nvPr/>
        </p:nvCxnSpPr>
        <p:spPr bwMode="auto">
          <a:xfrm>
            <a:off x="3416300" y="5295900"/>
            <a:ext cx="123190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2" name="Group 121"/>
          <p:cNvGrpSpPr/>
          <p:nvPr/>
        </p:nvGrpSpPr>
        <p:grpSpPr>
          <a:xfrm>
            <a:off x="7988300" y="5283200"/>
            <a:ext cx="609600" cy="838200"/>
            <a:chOff x="1752600" y="4876800"/>
            <a:chExt cx="609600" cy="838200"/>
          </a:xfrm>
        </p:grpSpPr>
        <p:grpSp>
          <p:nvGrpSpPr>
            <p:cNvPr id="123" name="Group 122"/>
            <p:cNvGrpSpPr/>
            <p:nvPr/>
          </p:nvGrpSpPr>
          <p:grpSpPr>
            <a:xfrm>
              <a:off x="1905000" y="5410200"/>
              <a:ext cx="457200" cy="304800"/>
              <a:chOff x="2209800" y="5334000"/>
              <a:chExt cx="457200" cy="304800"/>
            </a:xfrm>
          </p:grpSpPr>
          <p:cxnSp>
            <p:nvCxnSpPr>
              <p:cNvPr id="125" name="Straight Connector 124"/>
              <p:cNvCxnSpPr/>
              <p:nvPr/>
            </p:nvCxnSpPr>
            <p:spPr bwMode="auto">
              <a:xfrm>
                <a:off x="2209800" y="5334000"/>
                <a:ext cx="457200" cy="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6" name="Straight Connector 125"/>
              <p:cNvCxnSpPr/>
              <p:nvPr/>
            </p:nvCxnSpPr>
            <p:spPr bwMode="auto">
              <a:xfrm>
                <a:off x="2286000" y="5486400"/>
                <a:ext cx="304800" cy="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7" name="Straight Connector 126"/>
              <p:cNvCxnSpPr/>
              <p:nvPr/>
            </p:nvCxnSpPr>
            <p:spPr bwMode="auto">
              <a:xfrm>
                <a:off x="2362200" y="5638800"/>
                <a:ext cx="152400" cy="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124" name="Elbow Connector 123"/>
            <p:cNvCxnSpPr/>
            <p:nvPr/>
          </p:nvCxnSpPr>
          <p:spPr bwMode="auto">
            <a:xfrm>
              <a:off x="1752600" y="4876800"/>
              <a:ext cx="381000" cy="533400"/>
            </a:xfrm>
            <a:prstGeom prst="bentConnector2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8" name="Group 127"/>
          <p:cNvGrpSpPr/>
          <p:nvPr/>
        </p:nvGrpSpPr>
        <p:grpSpPr>
          <a:xfrm>
            <a:off x="6934200" y="5092700"/>
            <a:ext cx="1066800" cy="762000"/>
            <a:chOff x="3886200" y="4343400"/>
            <a:chExt cx="1066800" cy="762000"/>
          </a:xfrm>
        </p:grpSpPr>
        <p:sp>
          <p:nvSpPr>
            <p:cNvPr id="129" name="Rectangle 8"/>
            <p:cNvSpPr>
              <a:spLocks noChangeArrowheads="1"/>
            </p:cNvSpPr>
            <p:nvPr/>
          </p:nvSpPr>
          <p:spPr bwMode="auto">
            <a:xfrm>
              <a:off x="3886200" y="4343400"/>
              <a:ext cx="1066800" cy="381000"/>
            </a:xfrm>
            <a:prstGeom prst="rect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next 3</a:t>
              </a:r>
            </a:p>
          </p:txBody>
        </p:sp>
        <p:sp>
          <p:nvSpPr>
            <p:cNvPr id="130" name="Rectangle 8"/>
            <p:cNvSpPr>
              <a:spLocks noChangeArrowheads="1"/>
            </p:cNvSpPr>
            <p:nvPr/>
          </p:nvSpPr>
          <p:spPr bwMode="auto">
            <a:xfrm>
              <a:off x="3886200" y="4724400"/>
              <a:ext cx="1066800" cy="381000"/>
            </a:xfrm>
            <a:prstGeom prst="rect">
              <a:avLst/>
            </a:prstGeom>
            <a:solidFill>
              <a:srgbClr val="FF33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dirty="0"/>
                <a:t>unlocked</a:t>
              </a:r>
            </a:p>
          </p:txBody>
        </p:sp>
      </p:grpSp>
      <p:sp>
        <p:nvSpPr>
          <p:cNvPr id="131" name="Rectangle 5"/>
          <p:cNvSpPr>
            <a:spLocks noChangeArrowheads="1"/>
          </p:cNvSpPr>
          <p:nvPr/>
        </p:nvSpPr>
        <p:spPr bwMode="auto">
          <a:xfrm>
            <a:off x="6934200" y="3416300"/>
            <a:ext cx="1066800" cy="304800"/>
          </a:xfrm>
          <a:prstGeom prst="rect">
            <a:avLst/>
          </a:prstGeom>
          <a:solidFill>
            <a:srgbClr val="00FF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pred</a:t>
            </a:r>
            <a:r>
              <a:rPr lang="en-US" dirty="0"/>
              <a:t> 3</a:t>
            </a:r>
          </a:p>
        </p:txBody>
      </p:sp>
      <p:sp>
        <p:nvSpPr>
          <p:cNvPr id="132" name="Rectangle 8"/>
          <p:cNvSpPr>
            <a:spLocks noChangeArrowheads="1"/>
          </p:cNvSpPr>
          <p:nvPr/>
        </p:nvSpPr>
        <p:spPr bwMode="auto">
          <a:xfrm>
            <a:off x="6934200" y="5473700"/>
            <a:ext cx="1066800" cy="381000"/>
          </a:xfrm>
          <a:prstGeom prst="rect">
            <a:avLst/>
          </a:prstGeom>
          <a:solidFill>
            <a:srgbClr val="FF33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/>
              <a:t>locked</a:t>
            </a:r>
          </a:p>
        </p:txBody>
      </p:sp>
      <p:cxnSp>
        <p:nvCxnSpPr>
          <p:cNvPr id="133" name="Elbow Connector 132"/>
          <p:cNvCxnSpPr>
            <a:endCxn id="130" idx="2"/>
          </p:cNvCxnSpPr>
          <p:nvPr/>
        </p:nvCxnSpPr>
        <p:spPr bwMode="auto">
          <a:xfrm>
            <a:off x="1206500" y="5295900"/>
            <a:ext cx="6261100" cy="558800"/>
          </a:xfrm>
          <a:prstGeom prst="bentConnector4">
            <a:avLst>
              <a:gd name="adj1" fmla="val 7607"/>
              <a:gd name="adj2" fmla="val 204545"/>
            </a:avLst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7" name="Elbow Connector 136"/>
          <p:cNvCxnSpPr>
            <a:stCxn id="131" idx="3"/>
            <a:endCxn id="90" idx="0"/>
          </p:cNvCxnSpPr>
          <p:nvPr/>
        </p:nvCxnSpPr>
        <p:spPr bwMode="auto">
          <a:xfrm flipH="1">
            <a:off x="5181600" y="3568700"/>
            <a:ext cx="2819400" cy="1536700"/>
          </a:xfrm>
          <a:prstGeom prst="bentConnector4">
            <a:avLst>
              <a:gd name="adj1" fmla="val -8108"/>
              <a:gd name="adj2" fmla="val 73141"/>
            </a:avLst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/>
          <p:cNvCxnSpPr/>
          <p:nvPr/>
        </p:nvCxnSpPr>
        <p:spPr bwMode="auto">
          <a:xfrm>
            <a:off x="5695950" y="5295900"/>
            <a:ext cx="123190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6697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2" grpId="0" animBg="1"/>
      <p:bldP spid="92" grpId="0" animBg="1"/>
      <p:bldP spid="116" grpId="0" animBg="1"/>
      <p:bldP spid="131" grpId="0" animBg="1"/>
      <p:bldP spid="1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304800"/>
            <a:ext cx="8534400" cy="990600"/>
          </a:xfrm>
        </p:spPr>
        <p:txBody>
          <a:bodyPr/>
          <a:lstStyle/>
          <a:p>
            <a:r>
              <a:rPr lang="en-US" dirty="0"/>
              <a:t>Mellor-</a:t>
            </a:r>
            <a:r>
              <a:rPr lang="en-US" dirty="0" err="1"/>
              <a:t>Crummey</a:t>
            </a:r>
            <a:r>
              <a:rPr lang="en-US" dirty="0"/>
              <a:t>-Scott Lock (</a:t>
            </a:r>
            <a:r>
              <a:rPr lang="en-US" dirty="0" err="1"/>
              <a:t>con’t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85800"/>
            <a:ext cx="8991600" cy="26670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80000"/>
              </a:lnSpc>
              <a:buNone/>
              <a:tabLst>
                <a:tab pos="292100" algn="l"/>
                <a:tab pos="571500" algn="l"/>
                <a:tab pos="914400" algn="l"/>
                <a:tab pos="1257300" algn="l"/>
                <a:tab pos="1600200" algn="l"/>
                <a:tab pos="1943100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public void unlock() {</a:t>
            </a:r>
          </a:p>
          <a:p>
            <a:pPr>
              <a:lnSpc>
                <a:spcPct val="80000"/>
              </a:lnSpc>
              <a:buNone/>
              <a:tabLst>
                <a:tab pos="292100" algn="l"/>
                <a:tab pos="571500" algn="l"/>
                <a:tab pos="914400" algn="l"/>
                <a:tab pos="1257300" algn="l"/>
                <a:tab pos="1600200" algn="l"/>
                <a:tab pos="1943100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		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QNode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qnode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myNode.get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80000"/>
              </a:lnSpc>
              <a:buNone/>
              <a:tabLst>
                <a:tab pos="292100" algn="l"/>
                <a:tab pos="571500" algn="l"/>
                <a:tab pos="914400" algn="l"/>
                <a:tab pos="1257300" algn="l"/>
                <a:tab pos="1600200" algn="l"/>
                <a:tab pos="1943100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		if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qnode.next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null) {</a:t>
            </a:r>
          </a:p>
          <a:p>
            <a:pPr>
              <a:lnSpc>
                <a:spcPct val="80000"/>
              </a:lnSpc>
              <a:buNone/>
              <a:tabLst>
                <a:tab pos="292100" algn="l"/>
                <a:tab pos="571500" algn="l"/>
                <a:tab pos="914400" algn="l"/>
                <a:tab pos="1257300" algn="l"/>
                <a:tab pos="1600200" algn="l"/>
                <a:tab pos="1943100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			if (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compare&amp;swap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tail,qnode,null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lnSpc>
                <a:spcPct val="80000"/>
              </a:lnSpc>
              <a:buNone/>
              <a:tabLst>
                <a:tab pos="292100" algn="l"/>
                <a:tab pos="571500" algn="l"/>
                <a:tab pos="914400" algn="l"/>
                <a:tab pos="1257300" algn="l"/>
                <a:tab pos="1600200" algn="l"/>
                <a:tab pos="1943100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				return;</a:t>
            </a:r>
          </a:p>
          <a:p>
            <a:pPr>
              <a:lnSpc>
                <a:spcPct val="80000"/>
              </a:lnSpc>
              <a:buNone/>
              <a:tabLst>
                <a:tab pos="292100" algn="l"/>
                <a:tab pos="571500" algn="l"/>
                <a:tab pos="914400" algn="l"/>
                <a:tab pos="1257300" algn="l"/>
                <a:tab pos="1600200" algn="l"/>
                <a:tab pos="1943100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			</a:t>
            </a:r>
            <a:r>
              <a:rPr lang="en-US" i="1" dirty="0">
                <a:latin typeface="Courier New" pitchFamily="49" charset="0"/>
                <a:cs typeface="Courier New" pitchFamily="49" charset="0"/>
              </a:rPr>
              <a:t>// wait until predecessor fills in my next field</a:t>
            </a:r>
          </a:p>
          <a:p>
            <a:pPr>
              <a:lnSpc>
                <a:spcPct val="80000"/>
              </a:lnSpc>
              <a:buNone/>
              <a:tabLst>
                <a:tab pos="292100" algn="l"/>
                <a:tab pos="571500" algn="l"/>
                <a:tab pos="914400" algn="l"/>
                <a:tab pos="1257300" algn="l"/>
                <a:tab pos="1600200" algn="l"/>
                <a:tab pos="1943100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			while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qnode.next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null);</a:t>
            </a:r>
          </a:p>
          <a:p>
            <a:pPr>
              <a:lnSpc>
                <a:spcPct val="80000"/>
              </a:lnSpc>
              <a:buNone/>
              <a:tabLst>
                <a:tab pos="292100" algn="l"/>
                <a:tab pos="571500" algn="l"/>
                <a:tab pos="914400" algn="l"/>
                <a:tab pos="1257300" algn="l"/>
                <a:tab pos="1600200" algn="l"/>
                <a:tab pos="1943100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		}</a:t>
            </a:r>
          </a:p>
          <a:p>
            <a:pPr>
              <a:lnSpc>
                <a:spcPct val="80000"/>
              </a:lnSpc>
              <a:buNone/>
              <a:tabLst>
                <a:tab pos="292100" algn="l"/>
                <a:tab pos="571500" algn="l"/>
                <a:tab pos="914400" algn="l"/>
                <a:tab pos="1257300" algn="l"/>
                <a:tab pos="1600200" algn="l"/>
                <a:tab pos="1943100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		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qnode.next.locked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false;</a:t>
            </a:r>
          </a:p>
          <a:p>
            <a:pPr>
              <a:lnSpc>
                <a:spcPct val="80000"/>
              </a:lnSpc>
              <a:buNone/>
              <a:tabLst>
                <a:tab pos="292100" algn="l"/>
                <a:tab pos="571500" algn="l"/>
                <a:tab pos="914400" algn="l"/>
                <a:tab pos="1257300" algn="l"/>
                <a:tab pos="1600200" algn="l"/>
                <a:tab pos="1943100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	}</a:t>
            </a:r>
          </a:p>
          <a:p>
            <a:pPr>
              <a:lnSpc>
                <a:spcPct val="80000"/>
              </a:lnSpc>
              <a:buNone/>
              <a:tabLst>
                <a:tab pos="292100" algn="l"/>
                <a:tab pos="571500" algn="l"/>
                <a:tab pos="914400" algn="l"/>
                <a:tab pos="1257300" algn="l"/>
                <a:tab pos="1600200" algn="l"/>
                <a:tab pos="1943100" algn="l"/>
              </a:tabLst>
            </a:pP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8600" y="5105400"/>
            <a:ext cx="1066800" cy="381000"/>
          </a:xfrm>
          <a:prstGeom prst="rect">
            <a:avLst/>
          </a:prstGeom>
          <a:solidFill>
            <a:srgbClr val="00FF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tail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349500" y="5105400"/>
            <a:ext cx="1066800" cy="762000"/>
            <a:chOff x="3886200" y="4343400"/>
            <a:chExt cx="1066800" cy="762000"/>
          </a:xfrm>
        </p:grpSpPr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3886200" y="4343400"/>
              <a:ext cx="1066800" cy="381000"/>
            </a:xfrm>
            <a:prstGeom prst="rect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next 1</a:t>
              </a:r>
            </a:p>
          </p:txBody>
        </p:sp>
        <p:sp>
          <p:nvSpPr>
            <p:cNvPr id="48" name="Rectangle 8"/>
            <p:cNvSpPr>
              <a:spLocks noChangeArrowheads="1"/>
            </p:cNvSpPr>
            <p:nvPr/>
          </p:nvSpPr>
          <p:spPr bwMode="auto">
            <a:xfrm>
              <a:off x="3886200" y="4724400"/>
              <a:ext cx="1066800" cy="381000"/>
            </a:xfrm>
            <a:prstGeom prst="rect">
              <a:avLst/>
            </a:prstGeom>
            <a:solidFill>
              <a:srgbClr val="FF33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dirty="0"/>
                <a:t>unlocked</a:t>
              </a:r>
            </a:p>
          </p:txBody>
        </p:sp>
      </p:grpSp>
      <p:sp>
        <p:nvSpPr>
          <p:cNvPr id="62" name="Rectangle 5"/>
          <p:cNvSpPr>
            <a:spLocks noChangeArrowheads="1"/>
          </p:cNvSpPr>
          <p:nvPr/>
        </p:nvSpPr>
        <p:spPr bwMode="auto">
          <a:xfrm>
            <a:off x="2349500" y="3429000"/>
            <a:ext cx="1066800" cy="304800"/>
          </a:xfrm>
          <a:prstGeom prst="rect">
            <a:avLst/>
          </a:prstGeom>
          <a:solidFill>
            <a:srgbClr val="00FF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pred</a:t>
            </a:r>
            <a:r>
              <a:rPr lang="en-US" dirty="0"/>
              <a:t> 1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3416300" y="3581400"/>
            <a:ext cx="609600" cy="800100"/>
            <a:chOff x="1752600" y="4914900"/>
            <a:chExt cx="609600" cy="800100"/>
          </a:xfrm>
        </p:grpSpPr>
        <p:grpSp>
          <p:nvGrpSpPr>
            <p:cNvPr id="74" name="Group 73"/>
            <p:cNvGrpSpPr/>
            <p:nvPr/>
          </p:nvGrpSpPr>
          <p:grpSpPr>
            <a:xfrm>
              <a:off x="1905000" y="5410200"/>
              <a:ext cx="457200" cy="304800"/>
              <a:chOff x="2209800" y="5334000"/>
              <a:chExt cx="457200" cy="304800"/>
            </a:xfrm>
          </p:grpSpPr>
          <p:cxnSp>
            <p:nvCxnSpPr>
              <p:cNvPr id="76" name="Straight Connector 75"/>
              <p:cNvCxnSpPr/>
              <p:nvPr/>
            </p:nvCxnSpPr>
            <p:spPr bwMode="auto">
              <a:xfrm>
                <a:off x="2209800" y="5334000"/>
                <a:ext cx="457200" cy="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7" name="Straight Connector 76"/>
              <p:cNvCxnSpPr/>
              <p:nvPr/>
            </p:nvCxnSpPr>
            <p:spPr bwMode="auto">
              <a:xfrm>
                <a:off x="2286000" y="5486400"/>
                <a:ext cx="304800" cy="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8" name="Straight Connector 77"/>
              <p:cNvCxnSpPr/>
              <p:nvPr/>
            </p:nvCxnSpPr>
            <p:spPr bwMode="auto">
              <a:xfrm>
                <a:off x="2362200" y="5638800"/>
                <a:ext cx="152400" cy="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75" name="Elbow Connector 74"/>
            <p:cNvCxnSpPr/>
            <p:nvPr/>
          </p:nvCxnSpPr>
          <p:spPr bwMode="auto">
            <a:xfrm>
              <a:off x="1752600" y="4914900"/>
              <a:ext cx="381000" cy="495300"/>
            </a:xfrm>
            <a:prstGeom prst="bentConnector2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8" name="Group 87"/>
          <p:cNvGrpSpPr/>
          <p:nvPr/>
        </p:nvGrpSpPr>
        <p:grpSpPr>
          <a:xfrm>
            <a:off x="4648200" y="5105400"/>
            <a:ext cx="1066800" cy="762000"/>
            <a:chOff x="3886200" y="4343400"/>
            <a:chExt cx="1066800" cy="762000"/>
          </a:xfrm>
        </p:grpSpPr>
        <p:sp>
          <p:nvSpPr>
            <p:cNvPr id="90" name="Rectangle 8"/>
            <p:cNvSpPr>
              <a:spLocks noChangeArrowheads="1"/>
            </p:cNvSpPr>
            <p:nvPr/>
          </p:nvSpPr>
          <p:spPr bwMode="auto">
            <a:xfrm>
              <a:off x="3886200" y="4343400"/>
              <a:ext cx="1066800" cy="381000"/>
            </a:xfrm>
            <a:prstGeom prst="rect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next 2</a:t>
              </a:r>
            </a:p>
          </p:txBody>
        </p:sp>
        <p:sp>
          <p:nvSpPr>
            <p:cNvPr id="91" name="Rectangle 8"/>
            <p:cNvSpPr>
              <a:spLocks noChangeArrowheads="1"/>
            </p:cNvSpPr>
            <p:nvPr/>
          </p:nvSpPr>
          <p:spPr bwMode="auto">
            <a:xfrm>
              <a:off x="3886200" y="4724400"/>
              <a:ext cx="1066800" cy="381000"/>
            </a:xfrm>
            <a:prstGeom prst="rect">
              <a:avLst/>
            </a:prstGeom>
            <a:solidFill>
              <a:srgbClr val="FF33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dirty="0"/>
                <a:t>unlocked</a:t>
              </a:r>
            </a:p>
          </p:txBody>
        </p:sp>
      </p:grpSp>
      <p:sp>
        <p:nvSpPr>
          <p:cNvPr id="92" name="Rectangle 5"/>
          <p:cNvSpPr>
            <a:spLocks noChangeArrowheads="1"/>
          </p:cNvSpPr>
          <p:nvPr/>
        </p:nvSpPr>
        <p:spPr bwMode="auto">
          <a:xfrm>
            <a:off x="4648200" y="3429000"/>
            <a:ext cx="1066800" cy="304800"/>
          </a:xfrm>
          <a:prstGeom prst="rect">
            <a:avLst/>
          </a:prstGeom>
          <a:solidFill>
            <a:srgbClr val="00FF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pred</a:t>
            </a:r>
            <a:r>
              <a:rPr lang="en-US" dirty="0"/>
              <a:t> 2</a:t>
            </a:r>
          </a:p>
        </p:txBody>
      </p:sp>
      <p:cxnSp>
        <p:nvCxnSpPr>
          <p:cNvPr id="100" name="Elbow Connector 99"/>
          <p:cNvCxnSpPr>
            <a:stCxn id="92" idx="3"/>
            <a:endCxn id="13" idx="0"/>
          </p:cNvCxnSpPr>
          <p:nvPr/>
        </p:nvCxnSpPr>
        <p:spPr bwMode="auto">
          <a:xfrm flipH="1">
            <a:off x="2882900" y="3581400"/>
            <a:ext cx="2832100" cy="1524000"/>
          </a:xfrm>
          <a:prstGeom prst="bentConnector4">
            <a:avLst>
              <a:gd name="adj1" fmla="val -8072"/>
              <a:gd name="adj2" fmla="val 60834"/>
            </a:avLst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6" name="Rectangle 8"/>
          <p:cNvSpPr>
            <a:spLocks noChangeArrowheads="1"/>
          </p:cNvSpPr>
          <p:nvPr/>
        </p:nvSpPr>
        <p:spPr bwMode="auto">
          <a:xfrm>
            <a:off x="4648200" y="5486400"/>
            <a:ext cx="1066800" cy="381000"/>
          </a:xfrm>
          <a:prstGeom prst="rect">
            <a:avLst/>
          </a:prstGeom>
          <a:solidFill>
            <a:srgbClr val="FF33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/>
              <a:t>locked</a:t>
            </a:r>
          </a:p>
        </p:txBody>
      </p:sp>
      <p:cxnSp>
        <p:nvCxnSpPr>
          <p:cNvPr id="118" name="Straight Arrow Connector 117"/>
          <p:cNvCxnSpPr>
            <a:stCxn id="13" idx="3"/>
            <a:endCxn id="90" idx="1"/>
          </p:cNvCxnSpPr>
          <p:nvPr/>
        </p:nvCxnSpPr>
        <p:spPr bwMode="auto">
          <a:xfrm>
            <a:off x="3416300" y="5295900"/>
            <a:ext cx="123190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2" name="Group 121"/>
          <p:cNvGrpSpPr/>
          <p:nvPr/>
        </p:nvGrpSpPr>
        <p:grpSpPr>
          <a:xfrm>
            <a:off x="7988300" y="5283200"/>
            <a:ext cx="609600" cy="838200"/>
            <a:chOff x="1752600" y="4876800"/>
            <a:chExt cx="609600" cy="838200"/>
          </a:xfrm>
        </p:grpSpPr>
        <p:grpSp>
          <p:nvGrpSpPr>
            <p:cNvPr id="123" name="Group 122"/>
            <p:cNvGrpSpPr/>
            <p:nvPr/>
          </p:nvGrpSpPr>
          <p:grpSpPr>
            <a:xfrm>
              <a:off x="1905000" y="5410200"/>
              <a:ext cx="457200" cy="304800"/>
              <a:chOff x="2209800" y="5334000"/>
              <a:chExt cx="457200" cy="304800"/>
            </a:xfrm>
          </p:grpSpPr>
          <p:cxnSp>
            <p:nvCxnSpPr>
              <p:cNvPr id="125" name="Straight Connector 124"/>
              <p:cNvCxnSpPr/>
              <p:nvPr/>
            </p:nvCxnSpPr>
            <p:spPr bwMode="auto">
              <a:xfrm>
                <a:off x="2209800" y="5334000"/>
                <a:ext cx="457200" cy="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6" name="Straight Connector 125"/>
              <p:cNvCxnSpPr/>
              <p:nvPr/>
            </p:nvCxnSpPr>
            <p:spPr bwMode="auto">
              <a:xfrm>
                <a:off x="2286000" y="5486400"/>
                <a:ext cx="304800" cy="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7" name="Straight Connector 126"/>
              <p:cNvCxnSpPr/>
              <p:nvPr/>
            </p:nvCxnSpPr>
            <p:spPr bwMode="auto">
              <a:xfrm>
                <a:off x="2362200" y="5638800"/>
                <a:ext cx="152400" cy="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124" name="Elbow Connector 123"/>
            <p:cNvCxnSpPr/>
            <p:nvPr/>
          </p:nvCxnSpPr>
          <p:spPr bwMode="auto">
            <a:xfrm>
              <a:off x="1752600" y="4876800"/>
              <a:ext cx="381000" cy="533400"/>
            </a:xfrm>
            <a:prstGeom prst="bentConnector2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8" name="Group 127"/>
          <p:cNvGrpSpPr/>
          <p:nvPr/>
        </p:nvGrpSpPr>
        <p:grpSpPr>
          <a:xfrm>
            <a:off x="6934200" y="5092700"/>
            <a:ext cx="1066800" cy="762000"/>
            <a:chOff x="3886200" y="4343400"/>
            <a:chExt cx="1066800" cy="762000"/>
          </a:xfrm>
        </p:grpSpPr>
        <p:sp>
          <p:nvSpPr>
            <p:cNvPr id="129" name="Rectangle 8"/>
            <p:cNvSpPr>
              <a:spLocks noChangeArrowheads="1"/>
            </p:cNvSpPr>
            <p:nvPr/>
          </p:nvSpPr>
          <p:spPr bwMode="auto">
            <a:xfrm>
              <a:off x="3886200" y="4343400"/>
              <a:ext cx="1066800" cy="381000"/>
            </a:xfrm>
            <a:prstGeom prst="rect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next 3</a:t>
              </a:r>
            </a:p>
          </p:txBody>
        </p:sp>
        <p:sp>
          <p:nvSpPr>
            <p:cNvPr id="130" name="Rectangle 8"/>
            <p:cNvSpPr>
              <a:spLocks noChangeArrowheads="1"/>
            </p:cNvSpPr>
            <p:nvPr/>
          </p:nvSpPr>
          <p:spPr bwMode="auto">
            <a:xfrm>
              <a:off x="3886200" y="4724400"/>
              <a:ext cx="1066800" cy="381000"/>
            </a:xfrm>
            <a:prstGeom prst="rect">
              <a:avLst/>
            </a:prstGeom>
            <a:solidFill>
              <a:srgbClr val="FF33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dirty="0"/>
                <a:t>unlocked</a:t>
              </a:r>
            </a:p>
          </p:txBody>
        </p:sp>
      </p:grpSp>
      <p:sp>
        <p:nvSpPr>
          <p:cNvPr id="131" name="Rectangle 5"/>
          <p:cNvSpPr>
            <a:spLocks noChangeArrowheads="1"/>
          </p:cNvSpPr>
          <p:nvPr/>
        </p:nvSpPr>
        <p:spPr bwMode="auto">
          <a:xfrm>
            <a:off x="6934200" y="3416300"/>
            <a:ext cx="1066800" cy="304800"/>
          </a:xfrm>
          <a:prstGeom prst="rect">
            <a:avLst/>
          </a:prstGeom>
          <a:solidFill>
            <a:srgbClr val="00FF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pred</a:t>
            </a:r>
            <a:r>
              <a:rPr lang="en-US" dirty="0"/>
              <a:t> 3</a:t>
            </a:r>
          </a:p>
        </p:txBody>
      </p:sp>
      <p:sp>
        <p:nvSpPr>
          <p:cNvPr id="132" name="Rectangle 8"/>
          <p:cNvSpPr>
            <a:spLocks noChangeArrowheads="1"/>
          </p:cNvSpPr>
          <p:nvPr/>
        </p:nvSpPr>
        <p:spPr bwMode="auto">
          <a:xfrm>
            <a:off x="6934200" y="5473700"/>
            <a:ext cx="1066800" cy="381000"/>
          </a:xfrm>
          <a:prstGeom prst="rect">
            <a:avLst/>
          </a:prstGeom>
          <a:solidFill>
            <a:srgbClr val="FF33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dirty="0"/>
              <a:t>locked</a:t>
            </a:r>
          </a:p>
        </p:txBody>
      </p:sp>
      <p:cxnSp>
        <p:nvCxnSpPr>
          <p:cNvPr id="133" name="Elbow Connector 132"/>
          <p:cNvCxnSpPr>
            <a:stCxn id="5" idx="3"/>
            <a:endCxn id="130" idx="2"/>
          </p:cNvCxnSpPr>
          <p:nvPr/>
        </p:nvCxnSpPr>
        <p:spPr bwMode="auto">
          <a:xfrm>
            <a:off x="1295400" y="5295900"/>
            <a:ext cx="6172200" cy="558800"/>
          </a:xfrm>
          <a:prstGeom prst="bentConnector4">
            <a:avLst>
              <a:gd name="adj1" fmla="val 6378"/>
              <a:gd name="adj2" fmla="val 206818"/>
            </a:avLst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7" name="Elbow Connector 136"/>
          <p:cNvCxnSpPr>
            <a:stCxn id="131" idx="3"/>
            <a:endCxn id="90" idx="0"/>
          </p:cNvCxnSpPr>
          <p:nvPr/>
        </p:nvCxnSpPr>
        <p:spPr bwMode="auto">
          <a:xfrm flipH="1">
            <a:off x="5181600" y="3568700"/>
            <a:ext cx="2819400" cy="1536700"/>
          </a:xfrm>
          <a:prstGeom prst="bentConnector4">
            <a:avLst>
              <a:gd name="adj1" fmla="val -8108"/>
              <a:gd name="adj2" fmla="val 73141"/>
            </a:avLst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/>
          <p:cNvCxnSpPr/>
          <p:nvPr/>
        </p:nvCxnSpPr>
        <p:spPr bwMode="auto">
          <a:xfrm>
            <a:off x="5695950" y="5295900"/>
            <a:ext cx="123190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/>
          <p:cNvSpPr/>
          <p:nvPr/>
        </p:nvSpPr>
        <p:spPr bwMode="auto">
          <a:xfrm>
            <a:off x="1828800" y="3060700"/>
            <a:ext cx="2362200" cy="365760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1295400" y="5295900"/>
            <a:ext cx="609600" cy="800100"/>
            <a:chOff x="1752600" y="4914900"/>
            <a:chExt cx="609600" cy="800100"/>
          </a:xfrm>
        </p:grpSpPr>
        <p:grpSp>
          <p:nvGrpSpPr>
            <p:cNvPr id="66" name="Group 65"/>
            <p:cNvGrpSpPr/>
            <p:nvPr/>
          </p:nvGrpSpPr>
          <p:grpSpPr>
            <a:xfrm>
              <a:off x="1905000" y="5410200"/>
              <a:ext cx="457200" cy="304800"/>
              <a:chOff x="2209800" y="5334000"/>
              <a:chExt cx="457200" cy="304800"/>
            </a:xfrm>
          </p:grpSpPr>
          <p:cxnSp>
            <p:nvCxnSpPr>
              <p:cNvPr id="68" name="Straight Connector 67"/>
              <p:cNvCxnSpPr/>
              <p:nvPr/>
            </p:nvCxnSpPr>
            <p:spPr bwMode="auto">
              <a:xfrm>
                <a:off x="2209800" y="5334000"/>
                <a:ext cx="457200" cy="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9" name="Straight Connector 68"/>
              <p:cNvCxnSpPr/>
              <p:nvPr/>
            </p:nvCxnSpPr>
            <p:spPr bwMode="auto">
              <a:xfrm>
                <a:off x="2286000" y="5486400"/>
                <a:ext cx="304800" cy="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>
                <a:off x="2362200" y="5638800"/>
                <a:ext cx="152400" cy="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67" name="Elbow Connector 66"/>
            <p:cNvCxnSpPr/>
            <p:nvPr/>
          </p:nvCxnSpPr>
          <p:spPr bwMode="auto">
            <a:xfrm>
              <a:off x="1752600" y="4914900"/>
              <a:ext cx="381000" cy="495300"/>
            </a:xfrm>
            <a:prstGeom prst="bentConnector2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9" name="Rectangle 78"/>
          <p:cNvSpPr/>
          <p:nvPr/>
        </p:nvSpPr>
        <p:spPr bwMode="auto">
          <a:xfrm>
            <a:off x="4044950" y="3060700"/>
            <a:ext cx="2362200" cy="365760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6286500" y="3060700"/>
            <a:ext cx="2362200" cy="365760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85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2" grpId="0" animBg="1"/>
      <p:bldP spid="92" grpId="0" animBg="1"/>
      <p:bldP spid="116" grpId="0" animBg="1"/>
      <p:bldP spid="116" grpId="1" animBg="1"/>
      <p:bldP spid="131" grpId="0" animBg="1"/>
      <p:bldP spid="132" grpId="0" animBg="1"/>
      <p:bldP spid="132" grpId="1" animBg="1"/>
      <p:bldP spid="14" grpId="0" animBg="1"/>
      <p:bldP spid="14" grpId="1" animBg="1"/>
      <p:bldP spid="79" grpId="0" animBg="1"/>
      <p:bldP spid="79" grpId="1" animBg="1"/>
      <p:bldP spid="8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52400"/>
            <a:ext cx="9220200" cy="990600"/>
          </a:xfrm>
        </p:spPr>
        <p:txBody>
          <a:bodyPr/>
          <a:lstStyle/>
          <a:p>
            <a:r>
              <a:rPr lang="en-US" dirty="0"/>
              <a:t>Mellor-</a:t>
            </a:r>
            <a:r>
              <a:rPr lang="en-US" dirty="0" err="1"/>
              <a:t>Crummey</a:t>
            </a:r>
            <a:r>
              <a:rPr lang="en-US" dirty="0"/>
              <a:t>-Scott Lock (</a:t>
            </a:r>
            <a:r>
              <a:rPr lang="en-US" dirty="0" err="1"/>
              <a:t>Con’t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458200" cy="5486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Nice properties of MCS Lock</a:t>
            </a:r>
          </a:p>
          <a:p>
            <a:pPr lvl="1"/>
            <a:r>
              <a:rPr lang="en-US" dirty="0"/>
              <a:t>Never more than 2 processors spinning on one address</a:t>
            </a:r>
          </a:p>
          <a:p>
            <a:pPr lvl="1"/>
            <a:r>
              <a:rPr lang="en-US" dirty="0"/>
              <a:t>Completely fair – once on queue, are guaranteed to get your turn in FIFO order</a:t>
            </a:r>
          </a:p>
          <a:p>
            <a:pPr lvl="2"/>
            <a:r>
              <a:rPr lang="en-US" dirty="0"/>
              <a:t>Alternate release procedure doesn’t use </a:t>
            </a:r>
            <a:r>
              <a:rPr lang="en-US" dirty="0" err="1"/>
              <a:t>compare&amp;swap</a:t>
            </a:r>
            <a:r>
              <a:rPr lang="en-US" dirty="0"/>
              <a:t> but doesn’t guarantee FIFO order</a:t>
            </a:r>
          </a:p>
          <a:p>
            <a:r>
              <a:rPr lang="en-US" dirty="0"/>
              <a:t>Bad properties of MCS Lock</a:t>
            </a:r>
          </a:p>
          <a:p>
            <a:pPr lvl="1"/>
            <a:r>
              <a:rPr lang="en-US" dirty="0"/>
              <a:t>Takes longer (more instructions) than T&amp;T&amp;S if no contention</a:t>
            </a:r>
          </a:p>
          <a:p>
            <a:pPr lvl="1"/>
            <a:r>
              <a:rPr lang="en-US" dirty="0"/>
              <a:t>Releaser may be forced to spin in rare circumstances</a:t>
            </a:r>
          </a:p>
          <a:p>
            <a:r>
              <a:rPr lang="en-US" dirty="0"/>
              <a:t>Hardware support?</a:t>
            </a:r>
          </a:p>
          <a:p>
            <a:pPr lvl="1"/>
            <a:r>
              <a:rPr lang="en-US" dirty="0"/>
              <a:t>Some proposed hardware </a:t>
            </a:r>
            <a:r>
              <a:rPr lang="en-US" dirty="0" err="1"/>
              <a:t>queueing</a:t>
            </a:r>
            <a:r>
              <a:rPr lang="en-US" dirty="0"/>
              <a:t> primitives such as QOLB (Queue on Lock Bit)</a:t>
            </a:r>
          </a:p>
          <a:p>
            <a:pPr lvl="1"/>
            <a:r>
              <a:rPr lang="en-US" dirty="0"/>
              <a:t>Not broadly available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004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661416"/>
            <a:ext cx="6341364" cy="556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304800"/>
            <a:ext cx="7772400" cy="990600"/>
          </a:xfrm>
        </p:spPr>
        <p:txBody>
          <a:bodyPr/>
          <a:lstStyle/>
          <a:p>
            <a:r>
              <a:rPr lang="en-US" dirty="0"/>
              <a:t>Comparison between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3733800" cy="5562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Lots of threads trying to: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acquire();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wait for bit();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release();</a:t>
            </a:r>
            <a:endParaRPr lang="en-US" dirty="0"/>
          </a:p>
          <a:p>
            <a:r>
              <a:rPr lang="en-US" dirty="0"/>
              <a:t>Metric: </a:t>
            </a:r>
            <a:br>
              <a:rPr lang="en-US" dirty="0"/>
            </a:br>
            <a:r>
              <a:rPr lang="en-US" dirty="0"/>
              <a:t>Average time in critical section</a:t>
            </a:r>
          </a:p>
          <a:p>
            <a:pPr lvl="1"/>
            <a:r>
              <a:rPr lang="en-US" dirty="0"/>
              <a:t>Total # critical sections/total time</a:t>
            </a:r>
          </a:p>
          <a:p>
            <a:r>
              <a:rPr lang="en-US" dirty="0"/>
              <a:t>Lesson: need something to handle high contention situations</a:t>
            </a:r>
          </a:p>
          <a:p>
            <a:pPr lvl="1"/>
            <a:r>
              <a:rPr lang="en-US" dirty="0"/>
              <a:t>Exponential </a:t>
            </a:r>
            <a:r>
              <a:rPr lang="en-US" dirty="0" err="1"/>
              <a:t>backoff</a:t>
            </a:r>
            <a:endParaRPr lang="en-US" dirty="0"/>
          </a:p>
          <a:p>
            <a:pPr lvl="1"/>
            <a:r>
              <a:rPr lang="en-US" dirty="0"/>
              <a:t>Queue lock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361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7772400" cy="990600"/>
          </a:xfrm>
        </p:spPr>
        <p:txBody>
          <a:bodyPr/>
          <a:lstStyle/>
          <a:p>
            <a:r>
              <a:rPr lang="en-US" dirty="0"/>
              <a:t>Reactive 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4826000" cy="5105400"/>
          </a:xfrm>
        </p:spPr>
        <p:txBody>
          <a:bodyPr/>
          <a:lstStyle/>
          <a:p>
            <a:r>
              <a:rPr lang="en-US" dirty="0"/>
              <a:t>Try to determine if you are in a high-contention or low-contention domain</a:t>
            </a:r>
          </a:p>
          <a:p>
            <a:pPr lvl="1"/>
            <a:r>
              <a:rPr lang="en-US" dirty="0"/>
              <a:t>Choose a protocol accordingly</a:t>
            </a:r>
          </a:p>
          <a:p>
            <a:pPr lvl="1"/>
            <a:r>
              <a:rPr lang="en-US" dirty="0"/>
              <a:t>Dynamic choice</a:t>
            </a:r>
          </a:p>
          <a:p>
            <a:r>
              <a:rPr lang="en-US" dirty="0"/>
              <a:t>Why is this useful?</a:t>
            </a:r>
          </a:p>
          <a:p>
            <a:pPr lvl="1"/>
            <a:r>
              <a:rPr lang="en-US" dirty="0"/>
              <a:t>Because algorithms go through phases</a:t>
            </a:r>
          </a:p>
          <a:p>
            <a:pPr lvl="1"/>
            <a:r>
              <a:rPr lang="en-US" dirty="0"/>
              <a:t>Because different machines have different characteristics</a:t>
            </a:r>
          </a:p>
          <a:p>
            <a:pPr lvl="1"/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0" y="990600"/>
            <a:ext cx="3968276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Freeform 4"/>
          <p:cNvSpPr/>
          <p:nvPr/>
        </p:nvSpPr>
        <p:spPr bwMode="auto">
          <a:xfrm>
            <a:off x="5753100" y="1524000"/>
            <a:ext cx="3028950" cy="2433638"/>
          </a:xfrm>
          <a:custGeom>
            <a:avLst/>
            <a:gdLst>
              <a:gd name="connsiteX0" fmla="*/ 0 w 3028950"/>
              <a:gd name="connsiteY0" fmla="*/ 2433638 h 2433638"/>
              <a:gd name="connsiteX1" fmla="*/ 504825 w 3028950"/>
              <a:gd name="connsiteY1" fmla="*/ 447675 h 2433638"/>
              <a:gd name="connsiteX2" fmla="*/ 1004888 w 3028950"/>
              <a:gd name="connsiteY2" fmla="*/ 200025 h 2433638"/>
              <a:gd name="connsiteX3" fmla="*/ 1519238 w 3028950"/>
              <a:gd name="connsiteY3" fmla="*/ 228600 h 2433638"/>
              <a:gd name="connsiteX4" fmla="*/ 2024063 w 3028950"/>
              <a:gd name="connsiteY4" fmla="*/ 257175 h 2433638"/>
              <a:gd name="connsiteX5" fmla="*/ 2519363 w 3028950"/>
              <a:gd name="connsiteY5" fmla="*/ 266700 h 2433638"/>
              <a:gd name="connsiteX6" fmla="*/ 3028950 w 3028950"/>
              <a:gd name="connsiteY6" fmla="*/ 0 h 243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28950" h="2433638">
                <a:moveTo>
                  <a:pt x="0" y="2433638"/>
                </a:moveTo>
                <a:lnTo>
                  <a:pt x="504825" y="447675"/>
                </a:lnTo>
                <a:lnTo>
                  <a:pt x="1004888" y="200025"/>
                </a:lnTo>
                <a:lnTo>
                  <a:pt x="1519238" y="228600"/>
                </a:lnTo>
                <a:lnTo>
                  <a:pt x="2024063" y="257175"/>
                </a:lnTo>
                <a:lnTo>
                  <a:pt x="2519363" y="266700"/>
                </a:lnTo>
                <a:lnTo>
                  <a:pt x="3028950" y="0"/>
                </a:lnTo>
              </a:path>
            </a:pathLst>
          </a:cu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5753100" y="2209800"/>
            <a:ext cx="3043238" cy="1166813"/>
          </a:xfrm>
          <a:custGeom>
            <a:avLst/>
            <a:gdLst>
              <a:gd name="connsiteX0" fmla="*/ 0 w 3043238"/>
              <a:gd name="connsiteY0" fmla="*/ 1166813 h 1166813"/>
              <a:gd name="connsiteX1" fmla="*/ 509588 w 3043238"/>
              <a:gd name="connsiteY1" fmla="*/ 185738 h 1166813"/>
              <a:gd name="connsiteX2" fmla="*/ 1023938 w 3043238"/>
              <a:gd name="connsiteY2" fmla="*/ 0 h 1166813"/>
              <a:gd name="connsiteX3" fmla="*/ 1519238 w 3043238"/>
              <a:gd name="connsiteY3" fmla="*/ 209550 h 1166813"/>
              <a:gd name="connsiteX4" fmla="*/ 2033588 w 3043238"/>
              <a:gd name="connsiteY4" fmla="*/ 185738 h 1166813"/>
              <a:gd name="connsiteX5" fmla="*/ 2538413 w 3043238"/>
              <a:gd name="connsiteY5" fmla="*/ 133350 h 1166813"/>
              <a:gd name="connsiteX6" fmla="*/ 3043238 w 3043238"/>
              <a:gd name="connsiteY6" fmla="*/ 114300 h 116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43238" h="1166813">
                <a:moveTo>
                  <a:pt x="0" y="1166813"/>
                </a:moveTo>
                <a:lnTo>
                  <a:pt x="509588" y="185738"/>
                </a:lnTo>
                <a:lnTo>
                  <a:pt x="1023938" y="0"/>
                </a:lnTo>
                <a:lnTo>
                  <a:pt x="1519238" y="209550"/>
                </a:lnTo>
                <a:lnTo>
                  <a:pt x="2033588" y="185738"/>
                </a:lnTo>
                <a:lnTo>
                  <a:pt x="2538413" y="133350"/>
                </a:lnTo>
                <a:lnTo>
                  <a:pt x="3043238" y="114300"/>
                </a:ln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5734050" y="2147888"/>
            <a:ext cx="3052763" cy="1566862"/>
          </a:xfrm>
          <a:custGeom>
            <a:avLst/>
            <a:gdLst>
              <a:gd name="connsiteX0" fmla="*/ 0 w 3052763"/>
              <a:gd name="connsiteY0" fmla="*/ 1566862 h 1566862"/>
              <a:gd name="connsiteX1" fmla="*/ 528638 w 3052763"/>
              <a:gd name="connsiteY1" fmla="*/ 438150 h 1566862"/>
              <a:gd name="connsiteX2" fmla="*/ 1023938 w 3052763"/>
              <a:gd name="connsiteY2" fmla="*/ 0 h 1566862"/>
              <a:gd name="connsiteX3" fmla="*/ 1543050 w 3052763"/>
              <a:gd name="connsiteY3" fmla="*/ 185737 h 1566862"/>
              <a:gd name="connsiteX4" fmla="*/ 2033588 w 3052763"/>
              <a:gd name="connsiteY4" fmla="*/ 176212 h 1566862"/>
              <a:gd name="connsiteX5" fmla="*/ 2533650 w 3052763"/>
              <a:gd name="connsiteY5" fmla="*/ 142875 h 1566862"/>
              <a:gd name="connsiteX6" fmla="*/ 3052763 w 3052763"/>
              <a:gd name="connsiteY6" fmla="*/ 95250 h 156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2763" h="1566862">
                <a:moveTo>
                  <a:pt x="0" y="1566862"/>
                </a:moveTo>
                <a:lnTo>
                  <a:pt x="528638" y="438150"/>
                </a:lnTo>
                <a:lnTo>
                  <a:pt x="1023938" y="0"/>
                </a:lnTo>
                <a:lnTo>
                  <a:pt x="1543050" y="185737"/>
                </a:lnTo>
                <a:lnTo>
                  <a:pt x="2033588" y="176212"/>
                </a:lnTo>
                <a:lnTo>
                  <a:pt x="2533650" y="142875"/>
                </a:lnTo>
                <a:lnTo>
                  <a:pt x="3052763" y="95250"/>
                </a:ln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5760203" y="1265695"/>
            <a:ext cx="2267919" cy="2707037"/>
          </a:xfrm>
          <a:custGeom>
            <a:avLst/>
            <a:gdLst>
              <a:gd name="connsiteX0" fmla="*/ 0 w 2267919"/>
              <a:gd name="connsiteY0" fmla="*/ 2707037 h 2707037"/>
              <a:gd name="connsiteX1" fmla="*/ 490780 w 2267919"/>
              <a:gd name="connsiteY1" fmla="*/ 1400013 h 2707037"/>
              <a:gd name="connsiteX2" fmla="*/ 1022889 w 2267919"/>
              <a:gd name="connsiteY2" fmla="*/ 785247 h 2707037"/>
              <a:gd name="connsiteX3" fmla="*/ 1518834 w 2267919"/>
              <a:gd name="connsiteY3" fmla="*/ 743919 h 2707037"/>
              <a:gd name="connsiteX4" fmla="*/ 2014780 w 2267919"/>
              <a:gd name="connsiteY4" fmla="*/ 309966 h 2707037"/>
              <a:gd name="connsiteX5" fmla="*/ 2267919 w 2267919"/>
              <a:gd name="connsiteY5" fmla="*/ 0 h 270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7919" h="2707037">
                <a:moveTo>
                  <a:pt x="0" y="2707037"/>
                </a:moveTo>
                <a:lnTo>
                  <a:pt x="490780" y="1400013"/>
                </a:lnTo>
                <a:lnTo>
                  <a:pt x="1022889" y="785247"/>
                </a:lnTo>
                <a:lnTo>
                  <a:pt x="1518834" y="743919"/>
                </a:lnTo>
                <a:lnTo>
                  <a:pt x="2014780" y="309966"/>
                </a:lnTo>
                <a:lnTo>
                  <a:pt x="2267919" y="0"/>
                </a:lnTo>
              </a:path>
            </a:pathLst>
          </a:cu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6821837" y="3525865"/>
            <a:ext cx="228600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>
            <a:off x="6825066" y="3701835"/>
            <a:ext cx="228600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6821837" y="3886200"/>
            <a:ext cx="228600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6824420" y="4059265"/>
            <a:ext cx="228600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63857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152400"/>
            <a:ext cx="7772400" cy="990600"/>
          </a:xfrm>
        </p:spPr>
        <p:txBody>
          <a:bodyPr/>
          <a:lstStyle/>
          <a:p>
            <a:r>
              <a:rPr lang="en-US" altLang="ko-KR" dirty="0">
                <a:ea typeface="Gulim" pitchFamily="34" charset="-127"/>
              </a:rPr>
              <a:t>Higher-level Primitives than Locks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762000"/>
            <a:ext cx="8763000" cy="5486400"/>
          </a:xfrm>
        </p:spPr>
        <p:txBody>
          <a:bodyPr/>
          <a:lstStyle/>
          <a:p>
            <a:r>
              <a:rPr lang="en-US" altLang="ko-KR" dirty="0">
                <a:ea typeface="Gulim" pitchFamily="34" charset="-127"/>
              </a:rPr>
              <a:t>What is the right abstraction for synchronizing threads that share memory?</a:t>
            </a:r>
          </a:p>
          <a:p>
            <a:pPr lvl="1"/>
            <a:r>
              <a:rPr lang="en-US" altLang="ko-KR" dirty="0">
                <a:ea typeface="Gulim" pitchFamily="34" charset="-127"/>
              </a:rPr>
              <a:t>Want as high a level primitive as possible</a:t>
            </a:r>
          </a:p>
          <a:p>
            <a:r>
              <a:rPr lang="en-US" altLang="ko-KR" dirty="0">
                <a:ea typeface="Gulim" pitchFamily="34" charset="-127"/>
              </a:rPr>
              <a:t>Good primitives and practices important!</a:t>
            </a:r>
          </a:p>
          <a:p>
            <a:pPr lvl="1"/>
            <a:r>
              <a:rPr lang="en-US" altLang="ko-KR" dirty="0">
                <a:ea typeface="Gulim" pitchFamily="34" charset="-127"/>
              </a:rPr>
              <a:t>Since execution is not entirely sequential, really hard to find bugs, since they happen rarely</a:t>
            </a:r>
          </a:p>
          <a:p>
            <a:pPr lvl="1"/>
            <a:r>
              <a:rPr lang="en-US" altLang="ko-KR" dirty="0">
                <a:ea typeface="Gulim" pitchFamily="34" charset="-127"/>
              </a:rPr>
              <a:t>UNIX is pretty stable now, but up until about mid-80s (10 years after started), systems running UNIX would crash every week or so – concurrency bugs</a:t>
            </a:r>
          </a:p>
          <a:p>
            <a:r>
              <a:rPr lang="en-US" altLang="ko-KR" dirty="0">
                <a:ea typeface="Gulim" pitchFamily="34" charset="-127"/>
              </a:rPr>
              <a:t>Synchronization is a way of coordinating multiple concurrent activities that are using shared state</a:t>
            </a:r>
          </a:p>
          <a:p>
            <a:pPr lvl="1"/>
            <a:r>
              <a:rPr lang="en-US" altLang="ko-KR" dirty="0">
                <a:ea typeface="Gulim" pitchFamily="34" charset="-127"/>
              </a:rPr>
              <a:t>This lecture and the next presents a couple of ways of structuring the sharing</a:t>
            </a:r>
          </a:p>
        </p:txBody>
      </p:sp>
    </p:spTree>
    <p:extLst>
      <p:ext uri="{BB962C8B-B14F-4D97-AF65-F5344CB8AC3E}">
        <p14:creationId xmlns:p14="http://schemas.microsoft.com/office/powerpoint/2010/main" val="79934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152400"/>
            <a:ext cx="7772400" cy="990600"/>
          </a:xfrm>
        </p:spPr>
        <p:txBody>
          <a:bodyPr/>
          <a:lstStyle/>
          <a:p>
            <a:r>
              <a:rPr lang="en-US" altLang="ko-KR" dirty="0">
                <a:ea typeface="Gulim" pitchFamily="34" charset="-127"/>
              </a:rPr>
              <a:t>Recall: Semaphores</a:t>
            </a:r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2088" y="762000"/>
            <a:ext cx="8610600" cy="5729288"/>
          </a:xfrm>
        </p:spPr>
        <p:txBody>
          <a:bodyPr/>
          <a:lstStyle/>
          <a:p>
            <a:pPr>
              <a:spcBef>
                <a:spcPct val="25000"/>
              </a:spcBef>
            </a:pPr>
            <a:r>
              <a:rPr lang="en-US" altLang="ko-KR">
                <a:ea typeface="Gulim" pitchFamily="34" charset="-127"/>
              </a:rPr>
              <a:t>Semaphores are a kind of generalized lock</a:t>
            </a:r>
          </a:p>
          <a:p>
            <a:pPr lvl="1">
              <a:spcBef>
                <a:spcPct val="25000"/>
              </a:spcBef>
            </a:pPr>
            <a:r>
              <a:rPr lang="en-US" altLang="ko-KR">
                <a:ea typeface="Gulim" pitchFamily="34" charset="-127"/>
              </a:rPr>
              <a:t>First defined by Dijkstra in late 60s</a:t>
            </a:r>
          </a:p>
          <a:p>
            <a:pPr lvl="1">
              <a:spcBef>
                <a:spcPct val="25000"/>
              </a:spcBef>
            </a:pPr>
            <a:r>
              <a:rPr lang="en-US" altLang="ko-KR">
                <a:ea typeface="Gulim" pitchFamily="34" charset="-127"/>
              </a:rPr>
              <a:t>Main synchronization primitive used in original UNIX</a:t>
            </a:r>
          </a:p>
          <a:p>
            <a:pPr>
              <a:spcBef>
                <a:spcPct val="25000"/>
              </a:spcBef>
            </a:pPr>
            <a:r>
              <a:rPr lang="en-US" altLang="ko-KR">
                <a:ea typeface="Gulim" pitchFamily="34" charset="-127"/>
              </a:rPr>
              <a:t>Definition: a Semaphore has a non-negative integer value and supports the following two operations:</a:t>
            </a:r>
          </a:p>
          <a:p>
            <a:pPr lvl="1">
              <a:spcBef>
                <a:spcPct val="25000"/>
              </a:spcBef>
            </a:pPr>
            <a:r>
              <a:rPr lang="en-US" altLang="ko-KR">
                <a:solidFill>
                  <a:schemeClr val="hlink"/>
                </a:solidFill>
                <a:ea typeface="Gulim" pitchFamily="34" charset="-127"/>
              </a:rPr>
              <a:t>P():</a:t>
            </a:r>
            <a:r>
              <a:rPr lang="en-US" altLang="ko-KR">
                <a:ea typeface="Gulim" pitchFamily="34" charset="-127"/>
              </a:rPr>
              <a:t> an atomic operation that waits for semaphore to become positive, then decrements it by 1 </a:t>
            </a:r>
          </a:p>
          <a:p>
            <a:pPr lvl="2">
              <a:spcBef>
                <a:spcPct val="25000"/>
              </a:spcBef>
            </a:pPr>
            <a:r>
              <a:rPr lang="en-US" altLang="ko-KR">
                <a:ea typeface="Gulim" pitchFamily="34" charset="-127"/>
              </a:rPr>
              <a:t>Think of this as the wait() operation</a:t>
            </a:r>
          </a:p>
          <a:p>
            <a:pPr lvl="1">
              <a:spcBef>
                <a:spcPct val="25000"/>
              </a:spcBef>
            </a:pPr>
            <a:r>
              <a:rPr lang="en-US" altLang="ko-KR">
                <a:solidFill>
                  <a:schemeClr val="hlink"/>
                </a:solidFill>
                <a:ea typeface="Gulim" pitchFamily="34" charset="-127"/>
              </a:rPr>
              <a:t>V():</a:t>
            </a:r>
            <a:r>
              <a:rPr lang="en-US" altLang="ko-KR">
                <a:ea typeface="Gulim" pitchFamily="34" charset="-127"/>
              </a:rPr>
              <a:t> an atomic operation that increments the semaphore by 1, waking up a waiting P, if any</a:t>
            </a:r>
          </a:p>
          <a:p>
            <a:pPr lvl="2">
              <a:spcBef>
                <a:spcPct val="25000"/>
              </a:spcBef>
            </a:pPr>
            <a:r>
              <a:rPr lang="en-US" altLang="ko-KR">
                <a:ea typeface="Gulim" pitchFamily="34" charset="-127"/>
              </a:rPr>
              <a:t>This of this as the signal() operation</a:t>
            </a:r>
          </a:p>
          <a:p>
            <a:pPr lvl="1">
              <a:spcBef>
                <a:spcPct val="25000"/>
              </a:spcBef>
            </a:pPr>
            <a:r>
              <a:rPr lang="en-US" altLang="ko-KR">
                <a:ea typeface="Gulim" pitchFamily="34" charset="-127"/>
              </a:rPr>
              <a:t>Note that </a:t>
            </a:r>
            <a:r>
              <a:rPr lang="en-US" altLang="ko-KR">
                <a:solidFill>
                  <a:schemeClr val="hlink"/>
                </a:solidFill>
                <a:ea typeface="Gulim" pitchFamily="34" charset="-127"/>
              </a:rPr>
              <a:t>P()</a:t>
            </a:r>
            <a:r>
              <a:rPr lang="en-US" altLang="ko-KR">
                <a:ea typeface="Gulim" pitchFamily="34" charset="-127"/>
              </a:rPr>
              <a:t> stands for “</a:t>
            </a:r>
            <a:r>
              <a:rPr lang="en-US" altLang="ko-KR" i="1">
                <a:ea typeface="Gulim" pitchFamily="34" charset="-127"/>
              </a:rPr>
              <a:t>proberen” </a:t>
            </a:r>
            <a:r>
              <a:rPr lang="en-US" altLang="ko-KR">
                <a:ea typeface="Gulim" pitchFamily="34" charset="-127"/>
              </a:rPr>
              <a:t>(to test) and </a:t>
            </a:r>
            <a:r>
              <a:rPr lang="en-US" altLang="ko-KR">
                <a:solidFill>
                  <a:schemeClr val="hlink"/>
                </a:solidFill>
                <a:ea typeface="Gulim" pitchFamily="34" charset="-127"/>
              </a:rPr>
              <a:t>V()</a:t>
            </a:r>
            <a:r>
              <a:rPr lang="en-US" altLang="ko-KR">
                <a:ea typeface="Gulim" pitchFamily="34" charset="-127"/>
              </a:rPr>
              <a:t> stands for “</a:t>
            </a:r>
            <a:r>
              <a:rPr lang="en-US" altLang="ko-KR" i="1">
                <a:ea typeface="Gulim" pitchFamily="34" charset="-127"/>
              </a:rPr>
              <a:t>verhogen”</a:t>
            </a:r>
            <a:r>
              <a:rPr lang="en-US" altLang="ko-KR">
                <a:ea typeface="Gulim" pitchFamily="34" charset="-127"/>
              </a:rPr>
              <a:t> (to increment) in Dutch</a:t>
            </a:r>
          </a:p>
        </p:txBody>
      </p:sp>
      <p:pic>
        <p:nvPicPr>
          <p:cNvPr id="24580" name="Picture 20" descr="MCj036416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228600"/>
            <a:ext cx="473075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768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9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9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9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9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9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9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9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9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9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9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9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9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9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9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9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9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9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9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77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ChangeArrowheads="1"/>
          </p:cNvSpPr>
          <p:nvPr/>
        </p:nvSpPr>
        <p:spPr bwMode="auto">
          <a:xfrm>
            <a:off x="1676400" y="5181600"/>
            <a:ext cx="1219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512003" name="Text Box 3"/>
          <p:cNvSpPr txBox="1">
            <a:spLocks noChangeArrowheads="1"/>
          </p:cNvSpPr>
          <p:nvPr/>
        </p:nvSpPr>
        <p:spPr bwMode="auto">
          <a:xfrm>
            <a:off x="2476500" y="6172200"/>
            <a:ext cx="1054100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/>
              <a:t>Value=2</a:t>
            </a:r>
          </a:p>
        </p:txBody>
      </p:sp>
      <p:sp>
        <p:nvSpPr>
          <p:cNvPr id="512004" name="Text Box 4"/>
          <p:cNvSpPr txBox="1">
            <a:spLocks noChangeArrowheads="1"/>
          </p:cNvSpPr>
          <p:nvPr/>
        </p:nvSpPr>
        <p:spPr bwMode="auto">
          <a:xfrm>
            <a:off x="2476500" y="6172200"/>
            <a:ext cx="1054100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/>
              <a:t>Value=1</a:t>
            </a:r>
          </a:p>
        </p:txBody>
      </p:sp>
      <p:sp>
        <p:nvSpPr>
          <p:cNvPr id="512005" name="Text Box 5"/>
          <p:cNvSpPr txBox="1">
            <a:spLocks noChangeArrowheads="1"/>
          </p:cNvSpPr>
          <p:nvPr/>
        </p:nvSpPr>
        <p:spPr bwMode="auto">
          <a:xfrm>
            <a:off x="2476500" y="6172200"/>
            <a:ext cx="1054100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/>
              <a:t>Value=0</a:t>
            </a:r>
          </a:p>
        </p:txBody>
      </p:sp>
      <p:pic>
        <p:nvPicPr>
          <p:cNvPr id="512006" name="Picture 6" descr="MCj0307358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10200"/>
            <a:ext cx="9906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Rectangle 7"/>
          <p:cNvSpPr>
            <a:spLocks noGrp="1" noChangeArrowheads="1"/>
          </p:cNvSpPr>
          <p:nvPr>
            <p:ph type="title"/>
          </p:nvPr>
        </p:nvSpPr>
        <p:spPr>
          <a:xfrm>
            <a:off x="609600" y="-304800"/>
            <a:ext cx="7772400" cy="990600"/>
          </a:xfrm>
        </p:spPr>
        <p:txBody>
          <a:bodyPr/>
          <a:lstStyle/>
          <a:p>
            <a:r>
              <a:rPr lang="en-US" altLang="ko-KR" dirty="0">
                <a:ea typeface="Gulim" pitchFamily="34" charset="-127"/>
              </a:rPr>
              <a:t>Semaphores Like Integers Except</a:t>
            </a:r>
          </a:p>
        </p:txBody>
      </p:sp>
      <p:sp>
        <p:nvSpPr>
          <p:cNvPr id="512008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63500" y="622300"/>
            <a:ext cx="8763000" cy="5486400"/>
          </a:xfrm>
        </p:spPr>
        <p:txBody>
          <a:bodyPr/>
          <a:lstStyle/>
          <a:p>
            <a:r>
              <a:rPr lang="en-US" altLang="ko-KR" dirty="0">
                <a:ea typeface="Gulim" pitchFamily="34" charset="-127"/>
              </a:rPr>
              <a:t>Semaphores are like integers, except</a:t>
            </a:r>
          </a:p>
          <a:p>
            <a:pPr lvl="1"/>
            <a:r>
              <a:rPr lang="en-US" altLang="ko-KR" dirty="0">
                <a:ea typeface="Gulim" pitchFamily="34" charset="-127"/>
              </a:rPr>
              <a:t>No negative values</a:t>
            </a:r>
          </a:p>
          <a:p>
            <a:pPr lvl="1"/>
            <a:r>
              <a:rPr lang="en-US" altLang="ko-KR" dirty="0">
                <a:ea typeface="Gulim" pitchFamily="34" charset="-127"/>
              </a:rPr>
              <a:t>Only operations allowed are P and V – can’t read or write value, except to set it initially</a:t>
            </a:r>
          </a:p>
          <a:p>
            <a:pPr lvl="1"/>
            <a:r>
              <a:rPr lang="en-US" altLang="ko-KR" dirty="0">
                <a:ea typeface="Gulim" pitchFamily="34" charset="-127"/>
              </a:rPr>
              <a:t>Operations must be atomic</a:t>
            </a:r>
          </a:p>
          <a:p>
            <a:pPr lvl="2"/>
            <a:r>
              <a:rPr lang="en-US" altLang="ko-KR" dirty="0">
                <a:ea typeface="Gulim" pitchFamily="34" charset="-127"/>
              </a:rPr>
              <a:t>Two P’s together can’t decrement value below zero</a:t>
            </a:r>
          </a:p>
          <a:p>
            <a:pPr lvl="2"/>
            <a:r>
              <a:rPr lang="en-US" altLang="ko-KR" dirty="0">
                <a:ea typeface="Gulim" pitchFamily="34" charset="-127"/>
              </a:rPr>
              <a:t>Similarly, thread going to sleep in P won’t miss wakeup from V – even if they both happen at same time</a:t>
            </a:r>
          </a:p>
          <a:p>
            <a:r>
              <a:rPr lang="en-US" altLang="ko-KR" dirty="0">
                <a:ea typeface="Gulim" pitchFamily="34" charset="-127"/>
              </a:rPr>
              <a:t>Semaphore from railway analogy</a:t>
            </a:r>
          </a:p>
          <a:p>
            <a:pPr lvl="1"/>
            <a:r>
              <a:rPr lang="en-US" altLang="ko-KR" dirty="0">
                <a:ea typeface="Gulim" pitchFamily="34" charset="-127"/>
              </a:rPr>
              <a:t>Here is a semaphore initialized to 2 for resource control:</a:t>
            </a:r>
          </a:p>
          <a:p>
            <a:endParaRPr lang="ko-KR" altLang="en-US" dirty="0">
              <a:ea typeface="Gulim" pitchFamily="34" charset="-127"/>
            </a:endParaRPr>
          </a:p>
        </p:txBody>
      </p:sp>
      <p:pic>
        <p:nvPicPr>
          <p:cNvPr id="512009" name="Picture 9" descr="MCj0307358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10200"/>
            <a:ext cx="9906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10" name="Picture 10" descr="MCj0307358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10200"/>
            <a:ext cx="9906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011" name="Group 11"/>
          <p:cNvGrpSpPr>
            <a:grpSpLocks/>
          </p:cNvGrpSpPr>
          <p:nvPr/>
        </p:nvGrpSpPr>
        <p:grpSpPr bwMode="auto">
          <a:xfrm>
            <a:off x="990600" y="5029200"/>
            <a:ext cx="7391400" cy="1447800"/>
            <a:chOff x="624" y="3024"/>
            <a:chExt cx="4656" cy="912"/>
          </a:xfrm>
        </p:grpSpPr>
        <p:sp>
          <p:nvSpPr>
            <p:cNvPr id="25621" name="Line 12"/>
            <p:cNvSpPr>
              <a:spLocks noChangeShapeType="1"/>
            </p:cNvSpPr>
            <p:nvPr/>
          </p:nvSpPr>
          <p:spPr bwMode="auto">
            <a:xfrm>
              <a:off x="624" y="3648"/>
              <a:ext cx="139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25622" name="Line 13"/>
            <p:cNvSpPr>
              <a:spLocks noChangeShapeType="1"/>
            </p:cNvSpPr>
            <p:nvPr/>
          </p:nvSpPr>
          <p:spPr bwMode="auto">
            <a:xfrm>
              <a:off x="2496" y="3408"/>
              <a:ext cx="13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25623" name="Line 14"/>
            <p:cNvSpPr>
              <a:spLocks noChangeShapeType="1"/>
            </p:cNvSpPr>
            <p:nvPr/>
          </p:nvSpPr>
          <p:spPr bwMode="auto">
            <a:xfrm>
              <a:off x="2496" y="3936"/>
              <a:ext cx="13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25624" name="Freeform 15"/>
            <p:cNvSpPr>
              <a:spLocks/>
            </p:cNvSpPr>
            <p:nvPr/>
          </p:nvSpPr>
          <p:spPr bwMode="auto">
            <a:xfrm>
              <a:off x="2016" y="3408"/>
              <a:ext cx="480" cy="240"/>
            </a:xfrm>
            <a:custGeom>
              <a:avLst/>
              <a:gdLst>
                <a:gd name="T0" fmla="*/ 0 w 480"/>
                <a:gd name="T1" fmla="*/ 187 h 272"/>
                <a:gd name="T2" fmla="*/ 144 w 480"/>
                <a:gd name="T3" fmla="*/ 187 h 272"/>
                <a:gd name="T4" fmla="*/ 336 w 480"/>
                <a:gd name="T5" fmla="*/ 37 h 272"/>
                <a:gd name="T6" fmla="*/ 480 w 480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0" h="272">
                  <a:moveTo>
                    <a:pt x="0" y="240"/>
                  </a:moveTo>
                  <a:cubicBezTo>
                    <a:pt x="44" y="256"/>
                    <a:pt x="88" y="272"/>
                    <a:pt x="144" y="240"/>
                  </a:cubicBezTo>
                  <a:cubicBezTo>
                    <a:pt x="200" y="208"/>
                    <a:pt x="280" y="88"/>
                    <a:pt x="336" y="48"/>
                  </a:cubicBezTo>
                  <a:cubicBezTo>
                    <a:pt x="392" y="8"/>
                    <a:pt x="436" y="4"/>
                    <a:pt x="480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25625" name="Freeform 16"/>
            <p:cNvSpPr>
              <a:spLocks/>
            </p:cNvSpPr>
            <p:nvPr/>
          </p:nvSpPr>
          <p:spPr bwMode="auto">
            <a:xfrm flipV="1">
              <a:off x="2016" y="3648"/>
              <a:ext cx="528" cy="288"/>
            </a:xfrm>
            <a:custGeom>
              <a:avLst/>
              <a:gdLst>
                <a:gd name="T0" fmla="*/ 0 w 480"/>
                <a:gd name="T1" fmla="*/ 269 h 272"/>
                <a:gd name="T2" fmla="*/ 174 w 480"/>
                <a:gd name="T3" fmla="*/ 269 h 272"/>
                <a:gd name="T4" fmla="*/ 407 w 480"/>
                <a:gd name="T5" fmla="*/ 54 h 272"/>
                <a:gd name="T6" fmla="*/ 581 w 480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0" h="272">
                  <a:moveTo>
                    <a:pt x="0" y="240"/>
                  </a:moveTo>
                  <a:cubicBezTo>
                    <a:pt x="44" y="256"/>
                    <a:pt x="88" y="272"/>
                    <a:pt x="144" y="240"/>
                  </a:cubicBezTo>
                  <a:cubicBezTo>
                    <a:pt x="200" y="208"/>
                    <a:pt x="280" y="88"/>
                    <a:pt x="336" y="48"/>
                  </a:cubicBezTo>
                  <a:cubicBezTo>
                    <a:pt x="392" y="8"/>
                    <a:pt x="436" y="4"/>
                    <a:pt x="480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25626" name="Freeform 17"/>
            <p:cNvSpPr>
              <a:spLocks/>
            </p:cNvSpPr>
            <p:nvPr/>
          </p:nvSpPr>
          <p:spPr bwMode="auto">
            <a:xfrm flipH="1">
              <a:off x="3888" y="3408"/>
              <a:ext cx="480" cy="240"/>
            </a:xfrm>
            <a:custGeom>
              <a:avLst/>
              <a:gdLst>
                <a:gd name="T0" fmla="*/ 0 w 480"/>
                <a:gd name="T1" fmla="*/ 187 h 272"/>
                <a:gd name="T2" fmla="*/ 144 w 480"/>
                <a:gd name="T3" fmla="*/ 187 h 272"/>
                <a:gd name="T4" fmla="*/ 336 w 480"/>
                <a:gd name="T5" fmla="*/ 37 h 272"/>
                <a:gd name="T6" fmla="*/ 480 w 480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0" h="272">
                  <a:moveTo>
                    <a:pt x="0" y="240"/>
                  </a:moveTo>
                  <a:cubicBezTo>
                    <a:pt x="44" y="256"/>
                    <a:pt x="88" y="272"/>
                    <a:pt x="144" y="240"/>
                  </a:cubicBezTo>
                  <a:cubicBezTo>
                    <a:pt x="200" y="208"/>
                    <a:pt x="280" y="88"/>
                    <a:pt x="336" y="48"/>
                  </a:cubicBezTo>
                  <a:cubicBezTo>
                    <a:pt x="392" y="8"/>
                    <a:pt x="436" y="4"/>
                    <a:pt x="480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25627" name="Freeform 18"/>
            <p:cNvSpPr>
              <a:spLocks/>
            </p:cNvSpPr>
            <p:nvPr/>
          </p:nvSpPr>
          <p:spPr bwMode="auto">
            <a:xfrm flipH="1" flipV="1">
              <a:off x="3888" y="3648"/>
              <a:ext cx="528" cy="288"/>
            </a:xfrm>
            <a:custGeom>
              <a:avLst/>
              <a:gdLst>
                <a:gd name="T0" fmla="*/ 0 w 480"/>
                <a:gd name="T1" fmla="*/ 269 h 272"/>
                <a:gd name="T2" fmla="*/ 174 w 480"/>
                <a:gd name="T3" fmla="*/ 269 h 272"/>
                <a:gd name="T4" fmla="*/ 407 w 480"/>
                <a:gd name="T5" fmla="*/ 54 h 272"/>
                <a:gd name="T6" fmla="*/ 581 w 480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0" h="272">
                  <a:moveTo>
                    <a:pt x="0" y="240"/>
                  </a:moveTo>
                  <a:cubicBezTo>
                    <a:pt x="44" y="256"/>
                    <a:pt x="88" y="272"/>
                    <a:pt x="144" y="240"/>
                  </a:cubicBezTo>
                  <a:cubicBezTo>
                    <a:pt x="200" y="208"/>
                    <a:pt x="280" y="88"/>
                    <a:pt x="336" y="48"/>
                  </a:cubicBezTo>
                  <a:cubicBezTo>
                    <a:pt x="392" y="8"/>
                    <a:pt x="436" y="4"/>
                    <a:pt x="480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25628" name="Line 19"/>
            <p:cNvSpPr>
              <a:spLocks noChangeShapeType="1"/>
            </p:cNvSpPr>
            <p:nvPr/>
          </p:nvSpPr>
          <p:spPr bwMode="auto">
            <a:xfrm>
              <a:off x="4368" y="3648"/>
              <a:ext cx="91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pic>
          <p:nvPicPr>
            <p:cNvPr id="25629" name="Picture 20" descr="MCj0364166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3024"/>
              <a:ext cx="298" cy="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12021" name="Rectangle 21"/>
          <p:cNvSpPr>
            <a:spLocks noChangeArrowheads="1"/>
          </p:cNvSpPr>
          <p:nvPr/>
        </p:nvSpPr>
        <p:spPr bwMode="auto">
          <a:xfrm>
            <a:off x="4191000" y="4800600"/>
            <a:ext cx="1219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pic>
        <p:nvPicPr>
          <p:cNvPr id="512022" name="Picture 22" descr="MCj0307358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10200"/>
            <a:ext cx="9906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23" name="Text Box 23"/>
          <p:cNvSpPr txBox="1">
            <a:spLocks noChangeArrowheads="1"/>
          </p:cNvSpPr>
          <p:nvPr/>
        </p:nvSpPr>
        <p:spPr bwMode="auto">
          <a:xfrm>
            <a:off x="2476500" y="6172200"/>
            <a:ext cx="1054100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/>
              <a:t>Value=1</a:t>
            </a:r>
          </a:p>
        </p:txBody>
      </p:sp>
      <p:sp>
        <p:nvSpPr>
          <p:cNvPr id="512024" name="Rectangle 24"/>
          <p:cNvSpPr>
            <a:spLocks noChangeArrowheads="1"/>
          </p:cNvSpPr>
          <p:nvPr/>
        </p:nvSpPr>
        <p:spPr bwMode="auto">
          <a:xfrm>
            <a:off x="1981200" y="5029200"/>
            <a:ext cx="9906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pic>
        <p:nvPicPr>
          <p:cNvPr id="512025" name="Picture 25" descr="MCj0307358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10200"/>
            <a:ext cx="9906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26" name="Text Box 26"/>
          <p:cNvSpPr txBox="1">
            <a:spLocks noChangeArrowheads="1"/>
          </p:cNvSpPr>
          <p:nvPr/>
        </p:nvSpPr>
        <p:spPr bwMode="auto">
          <a:xfrm>
            <a:off x="2476500" y="6172200"/>
            <a:ext cx="1054100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/>
              <a:t>Value=0</a:t>
            </a:r>
          </a:p>
        </p:txBody>
      </p:sp>
      <p:pic>
        <p:nvPicPr>
          <p:cNvPr id="512027" name="Picture 27" descr="MCj0307358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10200"/>
            <a:ext cx="9906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9" name="Rectangle 28"/>
          <p:cNvSpPr>
            <a:spLocks noChangeArrowheads="1"/>
          </p:cNvSpPr>
          <p:nvPr/>
        </p:nvSpPr>
        <p:spPr bwMode="auto">
          <a:xfrm>
            <a:off x="0" y="5257800"/>
            <a:ext cx="990600" cy="990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512030" name="Text Box 30"/>
          <p:cNvSpPr txBox="1">
            <a:spLocks noChangeArrowheads="1"/>
          </p:cNvSpPr>
          <p:nvPr/>
        </p:nvSpPr>
        <p:spPr bwMode="auto">
          <a:xfrm>
            <a:off x="2476500" y="6172200"/>
            <a:ext cx="1054100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/>
              <a:t>Value=2</a:t>
            </a:r>
          </a:p>
        </p:txBody>
      </p:sp>
    </p:spTree>
    <p:extLst>
      <p:ext uri="{BB962C8B-B14F-4D97-AF65-F5344CB8AC3E}">
        <p14:creationId xmlns:p14="http://schemas.microsoft.com/office/powerpoint/2010/main" val="330918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0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0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0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0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0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0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20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20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20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20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120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20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20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20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89 -0.03422 C 0.1394 -0.02983 0.21909 -0.0252 0.26406 -0.03422 C 0.30902 -0.04324 0.29461 -0.07978 0.32985 -0.0888 C 0.36492 -0.09782 0.41996 -0.09343 0.47499 -0.0888 " pathEditMode="fixed" ptsTypes="aaaA">
                                      <p:cBhvr>
                                        <p:cTn id="56" dur="500" fill="hold"/>
                                        <p:tgtEl>
                                          <p:spTgt spid="5120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99 -0.03076 C 0.13749 -0.0296 0.20398 -0.02822 0.24894 -0.02706 C 0.29391 -0.0259 0.31769 -0.03377 0.34078 -0.02336 C 0.36387 -0.01295 0.36353 0.02544 0.38731 0.03492 C 0.4111 0.0444 0.44721 0.03885 0.48333 0.0333 " pathEditMode="fixed" ptsTypes="aaaaA">
                                      <p:cBhvr>
                                        <p:cTn id="62" dur="500" fill="hold"/>
                                        <p:tgtEl>
                                          <p:spTgt spid="5120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21 -0.03515 C 0.06321 -0.03515 0.13994 -0.03423 0.21667 -0.03329 " pathEditMode="fixed" rAng="0" ptsTypes="aA">
                                      <p:cBhvr>
                                        <p:cTn id="68" dur="1000" fill="hold"/>
                                        <p:tgtEl>
                                          <p:spTgt spid="512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5 -0.08881 C 0.54583 -0.0932 0.61666 -0.09737 0.65451 -0.09066 C 0.69236 -0.08395 0.68455 -0.05736 0.70243 -0.0488 C 0.72031 -0.04024 0.71267 -0.04047 0.76232 -0.03955 C 0.81198 -0.03862 0.95104 -0.04256 1.00069 -0.04325 " pathEditMode="fixed" rAng="0" ptsTypes="aaaaa">
                                      <p:cBhvr>
                                        <p:cTn id="72" dur="500" fill="hold"/>
                                        <p:tgtEl>
                                          <p:spTgt spid="5120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85" y="2081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667 -0.0333 C 0.23803 -0.02844 0.25938 -0.02336 0.27969 -0.0333 C 0.30001 -0.04324 0.30521 -0.08349 0.33855 -0.09343 C 0.37188 -0.10337 0.4257 -0.09852 0.47969 -0.09343 " pathEditMode="fixed" rAng="0" ptsTypes="aaaA">
                                      <p:cBhvr>
                                        <p:cTn id="79" dur="500" fill="hold"/>
                                        <p:tgtEl>
                                          <p:spTgt spid="512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0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21 -0.03515 C 0.06321 -0.03515 0.13994 -0.03423 0.21667 -0.03329 " pathEditMode="fixed" rAng="0" ptsTypes="aA">
                                      <p:cBhvr>
                                        <p:cTn id="89" dur="500" fill="hold"/>
                                        <p:tgtEl>
                                          <p:spTgt spid="512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2" grpId="0" animBg="1"/>
      <p:bldP spid="512003" grpId="0" animBg="1"/>
      <p:bldP spid="512004" grpId="0" animBg="1"/>
      <p:bldP spid="512005" grpId="0" animBg="1"/>
      <p:bldP spid="512008" grpId="0" build="p" bldLvl="2"/>
      <p:bldP spid="512021" grpId="0" animBg="1"/>
      <p:bldP spid="512023" grpId="0" animBg="1"/>
      <p:bldP spid="512024" grpId="0" animBg="1"/>
      <p:bldP spid="512026" grpId="0" animBg="1"/>
      <p:bldP spid="5120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228600"/>
            <a:ext cx="7772400" cy="990600"/>
          </a:xfrm>
        </p:spPr>
        <p:txBody>
          <a:bodyPr/>
          <a:lstStyle/>
          <a:p>
            <a:r>
              <a:rPr lang="en-US" altLang="ko-KR" dirty="0">
                <a:ea typeface="Gulim" pitchFamily="34" charset="-127"/>
              </a:rPr>
              <a:t>Two Uses of Semaphores</a:t>
            </a:r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534400" cy="6172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dirty="0">
                <a:ea typeface="Gulim" pitchFamily="34" charset="-127"/>
              </a:rPr>
              <a:t>Mutual Exclusion (initial value = 1)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Gulim" pitchFamily="34" charset="-127"/>
              </a:rPr>
              <a:t>Also called “Binary Semaphore”.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Gulim" pitchFamily="34" charset="-127"/>
              </a:rPr>
              <a:t>Can be used for mutual exclusion: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altLang="ko-KR" dirty="0">
                <a:latin typeface="Courier New" pitchFamily="49" charset="0"/>
                <a:ea typeface="Gulim" pitchFamily="34" charset="-127"/>
              </a:rPr>
              <a:t>		</a:t>
            </a:r>
            <a:r>
              <a:rPr lang="en-US" altLang="ko-KR" dirty="0" err="1">
                <a:latin typeface="Courier New" pitchFamily="49" charset="0"/>
                <a:ea typeface="Gulim" pitchFamily="34" charset="-127"/>
              </a:rPr>
              <a:t>semaphore.P</a:t>
            </a:r>
            <a:r>
              <a:rPr lang="en-US" altLang="ko-KR" dirty="0">
                <a:latin typeface="Courier New" pitchFamily="49" charset="0"/>
                <a:ea typeface="Gulim" pitchFamily="34" charset="-127"/>
              </a:rPr>
              <a:t>();</a:t>
            </a:r>
            <a:br>
              <a:rPr lang="en-US" altLang="ko-KR" dirty="0">
                <a:latin typeface="Courier New" pitchFamily="49" charset="0"/>
                <a:ea typeface="Gulim" pitchFamily="34" charset="-127"/>
              </a:rPr>
            </a:br>
            <a:r>
              <a:rPr lang="en-US" altLang="ko-KR" dirty="0">
                <a:latin typeface="Courier New" pitchFamily="49" charset="0"/>
                <a:ea typeface="Gulim" pitchFamily="34" charset="-127"/>
              </a:rPr>
              <a:t>	// Critical section goes here</a:t>
            </a:r>
            <a:br>
              <a:rPr lang="en-US" altLang="ko-KR" dirty="0">
                <a:latin typeface="Courier New" pitchFamily="49" charset="0"/>
                <a:ea typeface="Gulim" pitchFamily="34" charset="-127"/>
              </a:rPr>
            </a:br>
            <a:r>
              <a:rPr lang="en-US" altLang="ko-KR" dirty="0">
                <a:latin typeface="Courier New" pitchFamily="49" charset="0"/>
                <a:ea typeface="Gulim" pitchFamily="34" charset="-127"/>
              </a:rPr>
              <a:t>	</a:t>
            </a:r>
            <a:r>
              <a:rPr lang="en-US" altLang="ko-KR" dirty="0" err="1">
                <a:latin typeface="Courier New" pitchFamily="49" charset="0"/>
                <a:ea typeface="Gulim" pitchFamily="34" charset="-127"/>
              </a:rPr>
              <a:t>semaphore.V</a:t>
            </a:r>
            <a:r>
              <a:rPr lang="en-US" altLang="ko-KR" dirty="0">
                <a:latin typeface="Courier New" pitchFamily="49" charset="0"/>
                <a:ea typeface="Gulim" pitchFamily="34" charset="-127"/>
              </a:rPr>
              <a:t>();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ea typeface="Gulim" pitchFamily="34" charset="-127"/>
              </a:rPr>
              <a:t>Scheduling Constraints (initial value = 0)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Gulim" pitchFamily="34" charset="-127"/>
              </a:rPr>
              <a:t>Locks are fine for mutual exclusion, but what if you want a thread to wait for something?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Gulim" pitchFamily="34" charset="-127"/>
              </a:rPr>
              <a:t>Example: suppose you had to implement </a:t>
            </a:r>
            <a:r>
              <a:rPr lang="en-US" altLang="ko-KR" dirty="0" err="1">
                <a:ea typeface="Gulim" pitchFamily="34" charset="-127"/>
              </a:rPr>
              <a:t>ThreadJoin</a:t>
            </a:r>
            <a:r>
              <a:rPr lang="en-US" altLang="ko-KR" dirty="0">
                <a:ea typeface="Gulim" pitchFamily="34" charset="-127"/>
              </a:rPr>
              <a:t> which must wait for thread to </a:t>
            </a:r>
            <a:r>
              <a:rPr lang="en-US" altLang="ko-KR" dirty="0" err="1">
                <a:ea typeface="Gulim" pitchFamily="34" charset="-127"/>
              </a:rPr>
              <a:t>terminiate</a:t>
            </a:r>
            <a:r>
              <a:rPr lang="en-US" altLang="ko-KR" dirty="0">
                <a:ea typeface="Gulim" pitchFamily="34" charset="-127"/>
              </a:rPr>
              <a:t>: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altLang="ko-KR" dirty="0">
                <a:ea typeface="Gulim" pitchFamily="34" charset="-127"/>
              </a:rPr>
              <a:t>		</a:t>
            </a:r>
            <a:r>
              <a:rPr lang="en-US" altLang="ko-KR" dirty="0">
                <a:latin typeface="Courier New" pitchFamily="49" charset="0"/>
                <a:ea typeface="Gulim" pitchFamily="34" charset="-127"/>
              </a:rPr>
              <a:t>Initial value of semaphore = 0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altLang="ko-KR" dirty="0">
                <a:latin typeface="Courier New" pitchFamily="49" charset="0"/>
                <a:ea typeface="Gulim" pitchFamily="34" charset="-127"/>
              </a:rPr>
              <a:t>		</a:t>
            </a:r>
            <a:r>
              <a:rPr lang="en-US" altLang="ko-KR" dirty="0" err="1">
                <a:latin typeface="Courier New" pitchFamily="49" charset="0"/>
                <a:ea typeface="Gulim" pitchFamily="34" charset="-127"/>
              </a:rPr>
              <a:t>ThreadJoin</a:t>
            </a:r>
            <a:r>
              <a:rPr lang="en-US" altLang="ko-KR" dirty="0">
                <a:latin typeface="Courier New" pitchFamily="49" charset="0"/>
                <a:ea typeface="Gulim" pitchFamily="34" charset="-127"/>
              </a:rPr>
              <a:t> {</a:t>
            </a:r>
            <a:br>
              <a:rPr lang="en-US" altLang="ko-KR" dirty="0">
                <a:latin typeface="Courier New" pitchFamily="49" charset="0"/>
                <a:ea typeface="Gulim" pitchFamily="34" charset="-127"/>
              </a:rPr>
            </a:br>
            <a:r>
              <a:rPr lang="en-US" altLang="ko-KR" dirty="0">
                <a:latin typeface="Courier New" pitchFamily="49" charset="0"/>
                <a:ea typeface="Gulim" pitchFamily="34" charset="-127"/>
              </a:rPr>
              <a:t>	   </a:t>
            </a:r>
            <a:r>
              <a:rPr lang="en-US" altLang="ko-KR" dirty="0" err="1">
                <a:latin typeface="Courier New" pitchFamily="49" charset="0"/>
                <a:ea typeface="Gulim" pitchFamily="34" charset="-127"/>
              </a:rPr>
              <a:t>semaphore.P</a:t>
            </a:r>
            <a:r>
              <a:rPr lang="en-US" altLang="ko-KR" dirty="0">
                <a:latin typeface="Courier New" pitchFamily="49" charset="0"/>
                <a:ea typeface="Gulim" pitchFamily="34" charset="-127"/>
              </a:rPr>
              <a:t>();</a:t>
            </a:r>
            <a:br>
              <a:rPr lang="en-US" altLang="ko-KR" dirty="0">
                <a:latin typeface="Courier New" pitchFamily="49" charset="0"/>
                <a:ea typeface="Gulim" pitchFamily="34" charset="-127"/>
              </a:rPr>
            </a:br>
            <a:r>
              <a:rPr lang="en-US" altLang="ko-KR" dirty="0">
                <a:latin typeface="Courier New" pitchFamily="49" charset="0"/>
                <a:ea typeface="Gulim" pitchFamily="34" charset="-127"/>
              </a:rPr>
              <a:t>	}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altLang="ko-KR" dirty="0">
                <a:latin typeface="Courier New" pitchFamily="49" charset="0"/>
                <a:ea typeface="Gulim" pitchFamily="34" charset="-127"/>
              </a:rPr>
              <a:t>		</a:t>
            </a:r>
            <a:r>
              <a:rPr lang="en-US" altLang="ko-KR" dirty="0" err="1">
                <a:latin typeface="Courier New" pitchFamily="49" charset="0"/>
                <a:ea typeface="Gulim" pitchFamily="34" charset="-127"/>
              </a:rPr>
              <a:t>ThreadFinish</a:t>
            </a:r>
            <a:r>
              <a:rPr lang="en-US" altLang="ko-KR" dirty="0">
                <a:latin typeface="Courier New" pitchFamily="49" charset="0"/>
                <a:ea typeface="Gulim" pitchFamily="34" charset="-127"/>
              </a:rPr>
              <a:t> {</a:t>
            </a:r>
            <a:br>
              <a:rPr lang="en-US" altLang="ko-KR" dirty="0">
                <a:latin typeface="Courier New" pitchFamily="49" charset="0"/>
                <a:ea typeface="Gulim" pitchFamily="34" charset="-127"/>
              </a:rPr>
            </a:br>
            <a:r>
              <a:rPr lang="en-US" altLang="ko-KR" dirty="0">
                <a:latin typeface="Courier New" pitchFamily="49" charset="0"/>
                <a:ea typeface="Gulim" pitchFamily="34" charset="-127"/>
              </a:rPr>
              <a:t>	   </a:t>
            </a:r>
            <a:r>
              <a:rPr lang="en-US" altLang="ko-KR" dirty="0" err="1">
                <a:latin typeface="Courier New" pitchFamily="49" charset="0"/>
                <a:ea typeface="Gulim" pitchFamily="34" charset="-127"/>
              </a:rPr>
              <a:t>semaphore.V</a:t>
            </a:r>
            <a:r>
              <a:rPr lang="en-US" altLang="ko-KR" dirty="0">
                <a:latin typeface="Courier New" pitchFamily="49" charset="0"/>
                <a:ea typeface="Gulim" pitchFamily="34" charset="-127"/>
              </a:rPr>
              <a:t>();</a:t>
            </a:r>
            <a:br>
              <a:rPr lang="en-US" altLang="ko-KR" dirty="0">
                <a:latin typeface="Courier New" pitchFamily="49" charset="0"/>
                <a:ea typeface="Gulim" pitchFamily="34" charset="-127"/>
              </a:rPr>
            </a:br>
            <a:r>
              <a:rPr lang="en-US" altLang="ko-KR" dirty="0">
                <a:latin typeface="Courier New" pitchFamily="49" charset="0"/>
                <a:ea typeface="Gulim" pitchFamily="34" charset="-127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12050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1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1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1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1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1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1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1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1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1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1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1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1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1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1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1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61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61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1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1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1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82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533400"/>
          </a:xfrm>
        </p:spPr>
        <p:txBody>
          <a:bodyPr/>
          <a:lstStyle/>
          <a:p>
            <a:r>
              <a:rPr lang="en-US" sz="2800" dirty="0"/>
              <a:t>Producer-Consumer with a Bounded Buffer</a:t>
            </a:r>
          </a:p>
        </p:txBody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3188" y="696913"/>
            <a:ext cx="8915400" cy="60198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/>
              <a:t>Problem Definition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sz="2000"/>
              <a:t>Producer puts things into a shared buffer (wait if full)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sz="2000"/>
              <a:t>Consumer takes them out (wait if empty)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sz="2000"/>
              <a:t>Use a fixed-size buffer between them to avoid lockstep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sz="1800"/>
              <a:t>Need to synchronize access to this buffer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/>
              <a:t>Correctness Constraints: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Consumer must wait for producer to fill buffers, if none full (scheduling constraint)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Producer must wait for consumer to empty buffers, if all full (scheduling constraint)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Only one thread can manipulate buffer queue at a time (mutual exclusion)</a:t>
            </a:r>
          </a:p>
          <a:p>
            <a:pPr>
              <a:lnSpc>
                <a:spcPct val="80000"/>
              </a:lnSpc>
            </a:pPr>
            <a:r>
              <a:rPr lang="en-US" sz="2000"/>
              <a:t>Remember why we need mutual exclusion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Because computers are stupid</a:t>
            </a:r>
          </a:p>
          <a:p>
            <a:pPr>
              <a:lnSpc>
                <a:spcPct val="80000"/>
              </a:lnSpc>
            </a:pPr>
            <a:r>
              <a:rPr lang="en-US" sz="2000"/>
              <a:t>General rule of thumb: </a:t>
            </a:r>
            <a:br>
              <a:rPr lang="en-US" sz="2000"/>
            </a:br>
            <a:r>
              <a:rPr lang="en-US" sz="2000">
                <a:solidFill>
                  <a:schemeClr val="hlink"/>
                </a:solidFill>
              </a:rPr>
              <a:t>Use a separate semaphore for each constraint</a:t>
            </a:r>
          </a:p>
          <a:p>
            <a:pPr lvl="1">
              <a:lnSpc>
                <a:spcPct val="80000"/>
              </a:lnSpc>
            </a:pPr>
            <a:r>
              <a:rPr lang="en-US" sz="2000">
                <a:latin typeface="Courier New" pitchFamily="49" charset="0"/>
              </a:rPr>
              <a:t>Semaphore fullBuffers; // consumer’s constraint</a:t>
            </a:r>
          </a:p>
          <a:p>
            <a:pPr lvl="1">
              <a:lnSpc>
                <a:spcPct val="80000"/>
              </a:lnSpc>
            </a:pPr>
            <a:r>
              <a:rPr lang="en-US" sz="2000">
                <a:latin typeface="Courier New" pitchFamily="49" charset="0"/>
              </a:rPr>
              <a:t>Semaphore emptyBuffers;// producer’s constraint</a:t>
            </a:r>
          </a:p>
          <a:p>
            <a:pPr lvl="1">
              <a:lnSpc>
                <a:spcPct val="80000"/>
              </a:lnSpc>
            </a:pPr>
            <a:r>
              <a:rPr lang="en-US" sz="2000">
                <a:latin typeface="Courier New" pitchFamily="49" charset="0"/>
              </a:rPr>
              <a:t>Semaphore mutex;       // mutual exclusion</a:t>
            </a:r>
          </a:p>
        </p:txBody>
      </p:sp>
    </p:spTree>
    <p:extLst>
      <p:ext uri="{BB962C8B-B14F-4D97-AF65-F5344CB8AC3E}">
        <p14:creationId xmlns:p14="http://schemas.microsoft.com/office/powerpoint/2010/main" val="1365976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228600"/>
            <a:ext cx="7772400" cy="990600"/>
          </a:xfrm>
        </p:spPr>
        <p:txBody>
          <a:bodyPr/>
          <a:lstStyle/>
          <a:p>
            <a:r>
              <a:rPr lang="en-US" altLang="ko-KR" dirty="0">
                <a:ea typeface="굴림" charset="-127"/>
              </a:rPr>
              <a:t>Using Locks for Synchronization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3988" y="714374"/>
            <a:ext cx="8915400" cy="6143625"/>
          </a:xfrm>
        </p:spPr>
        <p:txBody>
          <a:bodyPr>
            <a:normAutofit lnSpcReduction="10000"/>
          </a:bodyPr>
          <a:lstStyle/>
          <a:p>
            <a:pPr>
              <a:spcBef>
                <a:spcPct val="25000"/>
              </a:spcBef>
            </a:pPr>
            <a:r>
              <a:rPr lang="en-US" altLang="ko-KR" dirty="0">
                <a:solidFill>
                  <a:schemeClr val="hlink"/>
                </a:solidFill>
                <a:ea typeface="굴림" charset="-127"/>
              </a:rPr>
              <a:t>Lock</a:t>
            </a:r>
            <a:r>
              <a:rPr lang="en-US" altLang="ko-KR" dirty="0">
                <a:ea typeface="굴림" charset="-127"/>
              </a:rPr>
              <a:t>: prevents someone from doing something</a:t>
            </a:r>
          </a:p>
          <a:p>
            <a:pPr lvl="1">
              <a:spcBef>
                <a:spcPct val="25000"/>
              </a:spcBef>
            </a:pPr>
            <a:r>
              <a:rPr lang="en-US" altLang="ko-KR" dirty="0">
                <a:ea typeface="굴림" charset="-127"/>
              </a:rPr>
              <a:t>Lock before entering critical section and </a:t>
            </a:r>
            <a:br>
              <a:rPr lang="en-US" altLang="ko-KR" dirty="0">
                <a:ea typeface="굴림" charset="-127"/>
              </a:rPr>
            </a:br>
            <a:r>
              <a:rPr lang="en-US" altLang="ko-KR" dirty="0">
                <a:ea typeface="굴림" charset="-127"/>
              </a:rPr>
              <a:t>before accessing shared data</a:t>
            </a:r>
          </a:p>
          <a:p>
            <a:pPr lvl="1">
              <a:spcBef>
                <a:spcPct val="25000"/>
              </a:spcBef>
            </a:pPr>
            <a:r>
              <a:rPr lang="en-US" altLang="ko-KR" dirty="0">
                <a:ea typeface="굴림" charset="-127"/>
              </a:rPr>
              <a:t>Unlock when leaving, after accessing shared data</a:t>
            </a:r>
          </a:p>
          <a:p>
            <a:pPr lvl="1">
              <a:spcBef>
                <a:spcPct val="25000"/>
              </a:spcBef>
            </a:pPr>
            <a:r>
              <a:rPr lang="en-US" altLang="ko-KR" dirty="0">
                <a:ea typeface="굴림" charset="-127"/>
              </a:rPr>
              <a:t>Wait if locked</a:t>
            </a:r>
          </a:p>
          <a:p>
            <a:pPr lvl="2">
              <a:spcBef>
                <a:spcPct val="25000"/>
              </a:spcBef>
            </a:pPr>
            <a:r>
              <a:rPr lang="en-US" altLang="ko-KR" dirty="0">
                <a:solidFill>
                  <a:schemeClr val="hlink"/>
                </a:solidFill>
                <a:ea typeface="굴림" charset="-127"/>
              </a:rPr>
              <a:t>Important idea: all synchronization involves waiting</a:t>
            </a:r>
          </a:p>
          <a:p>
            <a:r>
              <a:rPr lang="en-US" altLang="ko-KR" dirty="0">
                <a:solidFill>
                  <a:schemeClr val="hlink"/>
                </a:solidFill>
                <a:ea typeface="굴림" charset="-127"/>
              </a:rPr>
              <a:t>Mutual Exclusion</a:t>
            </a:r>
            <a:r>
              <a:rPr lang="en-US" altLang="ko-KR" dirty="0">
                <a:ea typeface="굴림" charset="-127"/>
              </a:rPr>
              <a:t>: ensuring that only one thread does a particular thing at a time</a:t>
            </a:r>
          </a:p>
          <a:p>
            <a:pPr lvl="1"/>
            <a:r>
              <a:rPr lang="en-US" altLang="ko-KR" dirty="0">
                <a:ea typeface="굴림" charset="-127"/>
              </a:rPr>
              <a:t>One thread </a:t>
            </a:r>
            <a:r>
              <a:rPr lang="en-US" altLang="ko-KR" i="1" dirty="0">
                <a:ea typeface="굴림" charset="-127"/>
              </a:rPr>
              <a:t>excludes</a:t>
            </a:r>
            <a:r>
              <a:rPr lang="en-US" altLang="ko-KR" dirty="0">
                <a:ea typeface="굴림" charset="-127"/>
              </a:rPr>
              <a:t> the other while doing its task</a:t>
            </a:r>
          </a:p>
          <a:p>
            <a:r>
              <a:rPr lang="en-US" altLang="ko-KR" dirty="0">
                <a:solidFill>
                  <a:schemeClr val="hlink"/>
                </a:solidFill>
                <a:ea typeface="굴림" charset="-127"/>
              </a:rPr>
              <a:t>Critical Section</a:t>
            </a:r>
            <a:r>
              <a:rPr lang="en-US" altLang="ko-KR" dirty="0">
                <a:ea typeface="굴림" charset="-127"/>
              </a:rPr>
              <a:t>: piece of code that only one thread can execute at once. Only one thread at a time will get into this section of code.</a:t>
            </a:r>
          </a:p>
          <a:p>
            <a:pPr lvl="1"/>
            <a:r>
              <a:rPr lang="en-US" altLang="ko-KR" dirty="0">
                <a:ea typeface="굴림" charset="-127"/>
              </a:rPr>
              <a:t>Critical section is the result of mutual exclusion</a:t>
            </a:r>
          </a:p>
          <a:p>
            <a:pPr lvl="1"/>
            <a:r>
              <a:rPr lang="en-US" altLang="ko-KR" dirty="0">
                <a:ea typeface="굴림" charset="-127"/>
              </a:rPr>
              <a:t>Critical section and mutual exclusion are two ways of describing the same thing.</a:t>
            </a:r>
          </a:p>
          <a:p>
            <a:pPr>
              <a:lnSpc>
                <a:spcPct val="80000"/>
              </a:lnSpc>
            </a:pPr>
            <a:endParaRPr lang="en-US" altLang="ko-KR" dirty="0">
              <a:ea typeface="굴림" charset="-127"/>
            </a:endParaRPr>
          </a:p>
          <a:p>
            <a:pPr>
              <a:lnSpc>
                <a:spcPct val="80000"/>
              </a:lnSpc>
            </a:pPr>
            <a:endParaRPr lang="ko-KR" altLang="en-US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181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228600"/>
            <a:ext cx="7772400" cy="990600"/>
          </a:xfrm>
        </p:spPr>
        <p:txBody>
          <a:bodyPr/>
          <a:lstStyle/>
          <a:p>
            <a:r>
              <a:rPr lang="en-US" dirty="0"/>
              <a:t>Full Solution to Bounded Buffer</a:t>
            </a:r>
          </a:p>
        </p:txBody>
      </p:sp>
      <p:sp>
        <p:nvSpPr>
          <p:cNvPr id="537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5100" y="738188"/>
            <a:ext cx="8915400" cy="6119812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  <a:tabLst>
                <a:tab pos="801688" algn="l"/>
                <a:tab pos="1139825" algn="l"/>
                <a:tab pos="1541463" algn="l"/>
                <a:tab pos="4284663" algn="l"/>
              </a:tabLst>
            </a:pPr>
            <a:r>
              <a:rPr lang="en-US" sz="2000" dirty="0">
                <a:latin typeface="Courier New" pitchFamily="49" charset="0"/>
              </a:rPr>
              <a:t>	Semaphore </a:t>
            </a:r>
            <a:r>
              <a:rPr lang="en-US" sz="2000" dirty="0" err="1">
                <a:latin typeface="Courier New" pitchFamily="49" charset="0"/>
              </a:rPr>
              <a:t>fullBuffer</a:t>
            </a:r>
            <a:r>
              <a:rPr lang="en-US" sz="2000" dirty="0">
                <a:latin typeface="Courier New" pitchFamily="49" charset="0"/>
              </a:rPr>
              <a:t> = 0; 	// Initially, no coke</a:t>
            </a:r>
          </a:p>
          <a:p>
            <a:pPr>
              <a:lnSpc>
                <a:spcPct val="80000"/>
              </a:lnSpc>
              <a:buFontTx/>
              <a:buNone/>
              <a:tabLst>
                <a:tab pos="801688" algn="l"/>
                <a:tab pos="1139825" algn="l"/>
                <a:tab pos="1541463" algn="l"/>
                <a:tab pos="4284663" algn="l"/>
              </a:tabLst>
            </a:pPr>
            <a:r>
              <a:rPr lang="en-US" sz="2000" dirty="0">
                <a:latin typeface="Courier New" pitchFamily="49" charset="0"/>
              </a:rPr>
              <a:t>	Semaphore </a:t>
            </a:r>
            <a:r>
              <a:rPr lang="en-US" sz="2000" dirty="0" err="1">
                <a:latin typeface="Courier New" pitchFamily="49" charset="0"/>
              </a:rPr>
              <a:t>emptyBuffers</a:t>
            </a:r>
            <a:r>
              <a:rPr lang="en-US" sz="2000" dirty="0">
                <a:latin typeface="Courier New" pitchFamily="49" charset="0"/>
              </a:rPr>
              <a:t> = </a:t>
            </a:r>
            <a:r>
              <a:rPr lang="en-US" sz="2000" dirty="0" err="1">
                <a:latin typeface="Courier New" pitchFamily="49" charset="0"/>
              </a:rPr>
              <a:t>numBuffers</a:t>
            </a:r>
            <a:r>
              <a:rPr lang="en-US" sz="2000" dirty="0">
                <a:latin typeface="Courier New" pitchFamily="49" charset="0"/>
              </a:rPr>
              <a:t>;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			// Initially, </a:t>
            </a:r>
            <a:r>
              <a:rPr lang="en-US" sz="2000" dirty="0" err="1">
                <a:latin typeface="Courier New" pitchFamily="49" charset="0"/>
              </a:rPr>
              <a:t>num</a:t>
            </a:r>
            <a:r>
              <a:rPr lang="en-US" sz="2000" dirty="0">
                <a:latin typeface="Courier New" pitchFamily="49" charset="0"/>
              </a:rPr>
              <a:t> empty slots</a:t>
            </a:r>
          </a:p>
          <a:p>
            <a:pPr>
              <a:lnSpc>
                <a:spcPct val="80000"/>
              </a:lnSpc>
              <a:buFontTx/>
              <a:buNone/>
              <a:tabLst>
                <a:tab pos="801688" algn="l"/>
                <a:tab pos="1139825" algn="l"/>
                <a:tab pos="1541463" algn="l"/>
                <a:tab pos="4284663" algn="l"/>
              </a:tabLst>
            </a:pPr>
            <a:r>
              <a:rPr lang="en-US" sz="2000" dirty="0">
                <a:latin typeface="Courier New" pitchFamily="49" charset="0"/>
              </a:rPr>
              <a:t>	Semaphore </a:t>
            </a:r>
            <a:r>
              <a:rPr lang="en-US" sz="2000" dirty="0" err="1">
                <a:latin typeface="Courier New" pitchFamily="49" charset="0"/>
              </a:rPr>
              <a:t>mutex</a:t>
            </a:r>
            <a:r>
              <a:rPr lang="en-US" sz="2000" dirty="0">
                <a:latin typeface="Courier New" pitchFamily="49" charset="0"/>
              </a:rPr>
              <a:t> = 1;	// No one using machine</a:t>
            </a:r>
          </a:p>
          <a:p>
            <a:pPr>
              <a:lnSpc>
                <a:spcPct val="80000"/>
              </a:lnSpc>
              <a:buFontTx/>
              <a:buNone/>
              <a:tabLst>
                <a:tab pos="801688" algn="l"/>
                <a:tab pos="1139825" algn="l"/>
                <a:tab pos="1541463" algn="l"/>
                <a:tab pos="4284663" algn="l"/>
              </a:tabLst>
            </a:pP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Producer(item) {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emptyBuffers.P</a:t>
            </a:r>
            <a:r>
              <a:rPr lang="en-US" sz="2000" dirty="0">
                <a:latin typeface="Courier New" pitchFamily="49" charset="0"/>
              </a:rPr>
              <a:t>();	// Wait until space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mutex.P</a:t>
            </a:r>
            <a:r>
              <a:rPr lang="en-US" sz="2000" dirty="0">
                <a:latin typeface="Courier New" pitchFamily="49" charset="0"/>
              </a:rPr>
              <a:t>();	// Wait until buffer free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solidFill>
                  <a:schemeClr val="hlink"/>
                </a:solidFill>
                <a:latin typeface="Courier New" pitchFamily="49" charset="0"/>
              </a:rPr>
              <a:t>Enqueue</a:t>
            </a:r>
            <a:r>
              <a:rPr lang="en-US" sz="2000" dirty="0">
                <a:solidFill>
                  <a:schemeClr val="hlink"/>
                </a:solidFill>
                <a:latin typeface="Courier New" pitchFamily="49" charset="0"/>
              </a:rPr>
              <a:t>(item);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mutex.V</a:t>
            </a:r>
            <a:r>
              <a:rPr lang="en-US" sz="2000" dirty="0">
                <a:latin typeface="Courier New" pitchFamily="49" charset="0"/>
              </a:rPr>
              <a:t>();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fullBuffers.V</a:t>
            </a:r>
            <a:r>
              <a:rPr lang="en-US" sz="2000" dirty="0">
                <a:latin typeface="Courier New" pitchFamily="49" charset="0"/>
              </a:rPr>
              <a:t>();	// Tell consumers there is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			// more coke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  <a:tabLst>
                <a:tab pos="801688" algn="l"/>
                <a:tab pos="1139825" algn="l"/>
                <a:tab pos="1541463" algn="l"/>
                <a:tab pos="4284663" algn="l"/>
              </a:tabLst>
            </a:pPr>
            <a:r>
              <a:rPr lang="en-US" sz="2000" dirty="0">
                <a:latin typeface="Courier New" pitchFamily="49" charset="0"/>
              </a:rPr>
              <a:t>	Consumer() {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fullBuffers.P</a:t>
            </a:r>
            <a:r>
              <a:rPr lang="en-US" sz="2000" dirty="0">
                <a:latin typeface="Courier New" pitchFamily="49" charset="0"/>
              </a:rPr>
              <a:t>();	// Check if there’s a coke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mutex.P</a:t>
            </a:r>
            <a:r>
              <a:rPr lang="en-US" sz="2000" dirty="0">
                <a:latin typeface="Courier New" pitchFamily="49" charset="0"/>
              </a:rPr>
              <a:t>();	// Wait until machine free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>
                <a:solidFill>
                  <a:schemeClr val="hlink"/>
                </a:solidFill>
                <a:latin typeface="Courier New" pitchFamily="49" charset="0"/>
              </a:rPr>
              <a:t>item = </a:t>
            </a:r>
            <a:r>
              <a:rPr lang="en-US" sz="2000" dirty="0" err="1">
                <a:solidFill>
                  <a:schemeClr val="hlink"/>
                </a:solidFill>
                <a:latin typeface="Courier New" pitchFamily="49" charset="0"/>
              </a:rPr>
              <a:t>Dequeue</a:t>
            </a:r>
            <a:r>
              <a:rPr lang="en-US" sz="2000" dirty="0">
                <a:solidFill>
                  <a:schemeClr val="hlink"/>
                </a:solidFill>
                <a:latin typeface="Courier New" pitchFamily="49" charset="0"/>
              </a:rPr>
              <a:t>();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mutex.V</a:t>
            </a:r>
            <a:r>
              <a:rPr lang="en-US" sz="2000" dirty="0">
                <a:latin typeface="Courier New" pitchFamily="49" charset="0"/>
              </a:rPr>
              <a:t>();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emptyBuffers.V</a:t>
            </a:r>
            <a:r>
              <a:rPr lang="en-US" sz="2000" dirty="0">
                <a:latin typeface="Courier New" pitchFamily="49" charset="0"/>
              </a:rPr>
              <a:t>();	// tell producer need more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return item;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}</a:t>
            </a:r>
            <a:br>
              <a:rPr lang="en-US" sz="2000" dirty="0">
                <a:latin typeface="Courier New" pitchFamily="49" charset="0"/>
              </a:rPr>
            </a:br>
            <a:endParaRPr lang="en-US" sz="20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337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52400"/>
            <a:ext cx="7772400" cy="990600"/>
          </a:xfrm>
        </p:spPr>
        <p:txBody>
          <a:bodyPr/>
          <a:lstStyle/>
          <a:p>
            <a:r>
              <a:rPr lang="en-US" dirty="0"/>
              <a:t>Portable Semaphores in 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8991600" cy="5715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Initialize general semaphore:</a:t>
            </a:r>
            <a:br>
              <a:rPr lang="en-US" dirty="0"/>
            </a:br>
            <a:br>
              <a:rPr lang="en-US" dirty="0"/>
            </a:b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semapore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sema_init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count);	/* Initialize semaphore */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Initialize </a:t>
            </a:r>
            <a:r>
              <a:rPr lang="en-US" dirty="0" err="1"/>
              <a:t>mutex</a:t>
            </a:r>
            <a:r>
              <a:rPr lang="en-US" dirty="0"/>
              <a:t> (semaphore with count = 1)</a:t>
            </a:r>
            <a:br>
              <a:rPr lang="en-US" dirty="0"/>
            </a:b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static DECLARE_MUTEX(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my_mutex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Acquire semaphore: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down_interruptible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	// Acquire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sleeps with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		// TASK_INTERRUPTIBLE state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down(&amp;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			// Acquire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sleeps with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		// TASK_UNINTERRUPTIBLE state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down_trylock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		// Return ≠ 0 if lock busy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Release semaphore: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up(&amp;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			// Release lock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997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304800"/>
            <a:ext cx="8686800" cy="990600"/>
          </a:xfrm>
        </p:spPr>
        <p:txBody>
          <a:bodyPr/>
          <a:lstStyle/>
          <a:p>
            <a:r>
              <a:rPr lang="en-US" dirty="0"/>
              <a:t>Portable (native) </a:t>
            </a:r>
            <a:r>
              <a:rPr lang="en-US" dirty="0" err="1"/>
              <a:t>mutexes</a:t>
            </a:r>
            <a:r>
              <a:rPr lang="en-US" dirty="0"/>
              <a:t> in 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8915400" cy="60198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Interface optimized for mutual exclusion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DEFINE_MUTEX(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my_mutex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	/* Static definition */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my_mutex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	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mutex_init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my_mutex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		/* Dynamic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endParaRPr lang="en-US" dirty="0"/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Simple use pattern:</a:t>
            </a:r>
            <a:br>
              <a:rPr lang="en-US" dirty="0"/>
            </a:br>
            <a:br>
              <a:rPr lang="en-US" dirty="0"/>
            </a:b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mutex_lock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my_mutex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critical section … */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mutex_unlock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my_mutex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Constraints</a:t>
            </a:r>
          </a:p>
          <a:p>
            <a:pPr lvl="1"/>
            <a:r>
              <a:rPr lang="en-US" dirty="0"/>
              <a:t>Same thread that grabs lock must release it</a:t>
            </a:r>
          </a:p>
          <a:p>
            <a:pPr lvl="1"/>
            <a:r>
              <a:rPr lang="en-US" dirty="0" err="1"/>
              <a:t>pProcess</a:t>
            </a:r>
            <a:r>
              <a:rPr lang="en-US" dirty="0"/>
              <a:t> cannot exit while holding </a:t>
            </a:r>
            <a:r>
              <a:rPr lang="en-US" dirty="0" err="1"/>
              <a:t>mutex</a:t>
            </a:r>
            <a:endParaRPr lang="en-US" dirty="0"/>
          </a:p>
          <a:p>
            <a:pPr lvl="1"/>
            <a:r>
              <a:rPr lang="en-US" dirty="0"/>
              <a:t>Recursive acquisitions not allowed</a:t>
            </a:r>
          </a:p>
          <a:p>
            <a:pPr lvl="1"/>
            <a:r>
              <a:rPr lang="en-US" dirty="0"/>
              <a:t>Cannot use in interrupt handlers (might sleep!)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Simpler interface</a:t>
            </a:r>
          </a:p>
          <a:p>
            <a:pPr lvl="1"/>
            <a:r>
              <a:rPr lang="en-US" dirty="0"/>
              <a:t>Debugging support for checking usage</a:t>
            </a:r>
          </a:p>
          <a:p>
            <a:r>
              <a:rPr lang="en-US" dirty="0"/>
              <a:t>Prefer </a:t>
            </a:r>
            <a:r>
              <a:rPr lang="en-US" dirty="0" err="1"/>
              <a:t>mutexes</a:t>
            </a:r>
            <a:r>
              <a:rPr lang="en-US" dirty="0"/>
              <a:t> over semaphores unless </a:t>
            </a:r>
            <a:r>
              <a:rPr lang="en-US" dirty="0" err="1"/>
              <a:t>mutex</a:t>
            </a:r>
            <a:r>
              <a:rPr lang="en-US" dirty="0"/>
              <a:t> really doesn’t fit your pattern!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941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52400"/>
            <a:ext cx="7772400" cy="990600"/>
          </a:xfrm>
        </p:spPr>
        <p:txBody>
          <a:bodyPr/>
          <a:lstStyle/>
          <a:p>
            <a:r>
              <a:rPr lang="en-US" dirty="0"/>
              <a:t>Alternative: Completion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9067800" cy="59436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One use pattern that does not fit </a:t>
            </a:r>
            <a:r>
              <a:rPr lang="en-US" dirty="0" err="1"/>
              <a:t>mutex</a:t>
            </a:r>
            <a:r>
              <a:rPr lang="en-US" dirty="0"/>
              <a:t> pattern:</a:t>
            </a:r>
          </a:p>
          <a:p>
            <a:pPr lvl="1"/>
            <a:r>
              <a:rPr lang="en-US" dirty="0"/>
              <a:t>Start operation in another thread/hardware container</a:t>
            </a:r>
          </a:p>
          <a:p>
            <a:pPr lvl="1"/>
            <a:r>
              <a:rPr lang="en-US" dirty="0"/>
              <a:t>Sleep until woken by completion of event</a:t>
            </a:r>
          </a:p>
          <a:p>
            <a:r>
              <a:rPr lang="en-US" dirty="0"/>
              <a:t>Can be implemented with semaphores</a:t>
            </a:r>
          </a:p>
          <a:p>
            <a:pPr lvl="1"/>
            <a:r>
              <a:rPr lang="en-US" dirty="0"/>
              <a:t>Start semaphore with count of 0</a:t>
            </a:r>
          </a:p>
          <a:p>
            <a:pPr lvl="1"/>
            <a:r>
              <a:rPr lang="en-US" dirty="0"/>
              <a:t>Immediate down() – puts parent to sleep</a:t>
            </a:r>
          </a:p>
          <a:p>
            <a:pPr lvl="1"/>
            <a:r>
              <a:rPr lang="en-US" dirty="0"/>
              <a:t>Woken with up()</a:t>
            </a:r>
          </a:p>
          <a:p>
            <a:r>
              <a:rPr lang="en-US" dirty="0"/>
              <a:t>More efficient: use “completions”: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DEFINED_COMPLETION();		/* Static definition */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completion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my_comp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	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init_completion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my_comp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	/* Dynamic comp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endParaRPr lang="en-US" dirty="0"/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One or more threads to sleep on event:</a:t>
            </a:r>
            <a:br>
              <a:rPr lang="en-US" dirty="0"/>
            </a:b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wait_for_completion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my_comp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  /* put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to sleep */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Wake up threads (can be in interrupt handler!)</a:t>
            </a:r>
            <a:br>
              <a:rPr lang="en-US" dirty="0"/>
            </a:b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complete(&amp;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my_comp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87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82000" cy="533400"/>
          </a:xfrm>
        </p:spPr>
        <p:txBody>
          <a:bodyPr/>
          <a:lstStyle/>
          <a:p>
            <a:r>
              <a:rPr lang="en-US" altLang="ko-KR">
                <a:ea typeface="굴림" pitchFamily="50" charset="-127"/>
              </a:rPr>
              <a:t>Review: Definition of Monitor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8610600" cy="5943600"/>
          </a:xfrm>
        </p:spPr>
        <p:txBody>
          <a:bodyPr/>
          <a:lstStyle/>
          <a:p>
            <a:pPr>
              <a:spcBef>
                <a:spcPct val="25000"/>
              </a:spcBef>
            </a:pPr>
            <a:r>
              <a:rPr lang="en-US" altLang="ko-KR" sz="2400" dirty="0">
                <a:ea typeface="굴림" pitchFamily="50" charset="-127"/>
              </a:rPr>
              <a:t>Semaphores are confusing because dual purpose:</a:t>
            </a:r>
          </a:p>
          <a:p>
            <a:pPr lvl="1">
              <a:spcBef>
                <a:spcPct val="25000"/>
              </a:spcBef>
            </a:pPr>
            <a:r>
              <a:rPr lang="en-US" altLang="ko-KR" dirty="0">
                <a:ea typeface="굴림" pitchFamily="50" charset="-127"/>
              </a:rPr>
              <a:t>Both mutual exclusion and scheduling constraints</a:t>
            </a:r>
          </a:p>
          <a:p>
            <a:pPr lvl="1">
              <a:spcBef>
                <a:spcPct val="25000"/>
              </a:spcBef>
            </a:pPr>
            <a:r>
              <a:rPr lang="en-US" altLang="ko-KR" dirty="0">
                <a:ea typeface="굴림" pitchFamily="50" charset="-127"/>
              </a:rPr>
              <a:t>Cleaner idea: Use </a:t>
            </a:r>
            <a:r>
              <a:rPr lang="en-US" altLang="ko-KR" i="1" dirty="0">
                <a:solidFill>
                  <a:schemeClr val="hlink"/>
                </a:solidFill>
                <a:ea typeface="굴림" pitchFamily="50" charset="-127"/>
              </a:rPr>
              <a:t>locks</a:t>
            </a:r>
            <a:r>
              <a:rPr lang="en-US" altLang="ko-KR" dirty="0">
                <a:ea typeface="굴림" pitchFamily="50" charset="-127"/>
              </a:rPr>
              <a:t> for mutual exclusion and </a:t>
            </a:r>
            <a:r>
              <a:rPr lang="en-US" altLang="ko-KR" i="1" dirty="0">
                <a:solidFill>
                  <a:schemeClr val="hlink"/>
                </a:solidFill>
                <a:ea typeface="굴림" pitchFamily="50" charset="-127"/>
              </a:rPr>
              <a:t>condition variables</a:t>
            </a:r>
            <a:r>
              <a:rPr lang="en-US" altLang="ko-KR" i="1" dirty="0">
                <a:ea typeface="굴림" pitchFamily="50" charset="-127"/>
              </a:rPr>
              <a:t> </a:t>
            </a:r>
            <a:r>
              <a:rPr lang="en-US" altLang="ko-KR" dirty="0">
                <a:ea typeface="굴림" pitchFamily="50" charset="-127"/>
              </a:rPr>
              <a:t>for scheduling constraints</a:t>
            </a:r>
          </a:p>
          <a:p>
            <a:pPr>
              <a:spcBef>
                <a:spcPct val="25000"/>
              </a:spcBef>
            </a:pPr>
            <a:r>
              <a:rPr lang="en-US" altLang="ko-KR" sz="2400" dirty="0">
                <a:solidFill>
                  <a:schemeClr val="hlink"/>
                </a:solidFill>
                <a:ea typeface="굴림" pitchFamily="50" charset="-127"/>
              </a:rPr>
              <a:t>Monitor</a:t>
            </a:r>
            <a:r>
              <a:rPr lang="en-US" altLang="ko-KR" sz="2400" dirty="0">
                <a:ea typeface="굴림" pitchFamily="50" charset="-127"/>
              </a:rPr>
              <a:t>: a lock and zero or more condition variables for managing concurrent access to shared data</a:t>
            </a:r>
          </a:p>
          <a:p>
            <a:pPr lvl="1">
              <a:spcBef>
                <a:spcPct val="25000"/>
              </a:spcBef>
            </a:pPr>
            <a:r>
              <a:rPr lang="en-US" altLang="ko-KR" dirty="0">
                <a:ea typeface="굴림" pitchFamily="50" charset="-127"/>
              </a:rPr>
              <a:t>Use of Monitors is a programming paradigm</a:t>
            </a:r>
          </a:p>
          <a:p>
            <a:pPr>
              <a:spcBef>
                <a:spcPct val="25000"/>
              </a:spcBef>
            </a:pPr>
            <a:r>
              <a:rPr lang="en-US" altLang="ko-KR" sz="2400" dirty="0">
                <a:solidFill>
                  <a:schemeClr val="hlink"/>
                </a:solidFill>
                <a:ea typeface="굴림" pitchFamily="50" charset="-127"/>
              </a:rPr>
              <a:t>Lock</a:t>
            </a:r>
            <a:r>
              <a:rPr lang="en-US" altLang="ko-KR" sz="2400" dirty="0">
                <a:ea typeface="굴림" pitchFamily="50" charset="-127"/>
              </a:rPr>
              <a:t>: provides mutual exclusion to shared data:</a:t>
            </a:r>
          </a:p>
          <a:p>
            <a:pPr lvl="1">
              <a:spcBef>
                <a:spcPct val="25000"/>
              </a:spcBef>
            </a:pPr>
            <a:r>
              <a:rPr lang="en-US" altLang="ko-KR" dirty="0">
                <a:ea typeface="굴림" pitchFamily="50" charset="-127"/>
              </a:rPr>
              <a:t>Always acquire before accessing shared data structure</a:t>
            </a:r>
          </a:p>
          <a:p>
            <a:pPr lvl="1">
              <a:spcBef>
                <a:spcPct val="25000"/>
              </a:spcBef>
            </a:pPr>
            <a:r>
              <a:rPr lang="en-US" altLang="ko-KR" dirty="0">
                <a:ea typeface="굴림" pitchFamily="50" charset="-127"/>
              </a:rPr>
              <a:t>Always release after finishing with shared data</a:t>
            </a:r>
          </a:p>
          <a:p>
            <a:pPr>
              <a:lnSpc>
                <a:spcPct val="85000"/>
              </a:lnSpc>
              <a:spcBef>
                <a:spcPct val="20000"/>
              </a:spcBef>
            </a:pPr>
            <a:r>
              <a:rPr lang="en-US" altLang="ko-KR" sz="2400" dirty="0">
                <a:solidFill>
                  <a:schemeClr val="hlink"/>
                </a:solidFill>
                <a:ea typeface="굴림" pitchFamily="50" charset="-127"/>
              </a:rPr>
              <a:t>Condition Variable</a:t>
            </a:r>
            <a:r>
              <a:rPr lang="en-US" altLang="ko-KR" sz="2400" dirty="0">
                <a:ea typeface="굴림" pitchFamily="50" charset="-127"/>
              </a:rPr>
              <a:t>: a queue of threads waiting for something </a:t>
            </a:r>
            <a:r>
              <a:rPr lang="en-US" altLang="ko-KR" sz="2400" i="1" dirty="0">
                <a:ea typeface="굴림" pitchFamily="50" charset="-127"/>
              </a:rPr>
              <a:t>inside</a:t>
            </a:r>
            <a:r>
              <a:rPr lang="en-US" altLang="ko-KR" sz="2400" dirty="0">
                <a:ea typeface="굴림" pitchFamily="50" charset="-127"/>
              </a:rPr>
              <a:t> a critical section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itchFamily="50" charset="-127"/>
              </a:rPr>
              <a:t>Key idea: allow sleeping inside critical section by atomically releasing lock at time we go to sleep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itchFamily="50" charset="-127"/>
              </a:rPr>
              <a:t>Contrast to semaphores: Can’t wait inside critical section</a:t>
            </a:r>
          </a:p>
        </p:txBody>
      </p:sp>
    </p:spTree>
    <p:extLst>
      <p:ext uri="{BB962C8B-B14F-4D97-AF65-F5344CB8AC3E}">
        <p14:creationId xmlns:p14="http://schemas.microsoft.com/office/powerpoint/2010/main" val="1037511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152400"/>
            <a:ext cx="8305800" cy="990600"/>
          </a:xfrm>
        </p:spPr>
        <p:txBody>
          <a:bodyPr/>
          <a:lstStyle/>
          <a:p>
            <a:r>
              <a:rPr lang="en-US" altLang="ko-KR" dirty="0">
                <a:ea typeface="굴림" pitchFamily="50" charset="-127"/>
              </a:rPr>
              <a:t>Review: Programming with Monitors</a:t>
            </a:r>
          </a:p>
        </p:txBody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762000"/>
            <a:ext cx="8382000" cy="5791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>
                <a:ea typeface="굴림" pitchFamily="50" charset="-127"/>
              </a:rPr>
              <a:t>Monitors represent the logic of the program</a:t>
            </a:r>
          </a:p>
          <a:p>
            <a:pPr lvl="1">
              <a:lnSpc>
                <a:spcPct val="80000"/>
              </a:lnSpc>
            </a:pPr>
            <a:r>
              <a:rPr lang="en-US" altLang="ko-KR">
                <a:ea typeface="굴림" pitchFamily="50" charset="-127"/>
              </a:rPr>
              <a:t>Wait if necessary</a:t>
            </a:r>
          </a:p>
          <a:p>
            <a:pPr lvl="1">
              <a:lnSpc>
                <a:spcPct val="80000"/>
              </a:lnSpc>
            </a:pPr>
            <a:r>
              <a:rPr lang="en-US" altLang="ko-KR">
                <a:ea typeface="굴림" pitchFamily="50" charset="-127"/>
              </a:rPr>
              <a:t>Signal when change something so any waiting threads can proceed</a:t>
            </a:r>
          </a:p>
          <a:p>
            <a:pPr>
              <a:lnSpc>
                <a:spcPct val="80000"/>
              </a:lnSpc>
            </a:pPr>
            <a:r>
              <a:rPr lang="en-US" altLang="ko-KR">
                <a:ea typeface="굴림" pitchFamily="50" charset="-127"/>
              </a:rPr>
              <a:t>Basic structure of monitor-based program: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Courier New" pitchFamily="49" charset="0"/>
                <a:ea typeface="굴림" pitchFamily="50" charset="-127"/>
              </a:rPr>
              <a:t>	</a:t>
            </a:r>
            <a:r>
              <a:rPr lang="en-US" altLang="ko-KR" sz="2000">
                <a:solidFill>
                  <a:schemeClr val="hlink"/>
                </a:solidFill>
                <a:latin typeface="Courier New" pitchFamily="49" charset="0"/>
                <a:ea typeface="굴림" pitchFamily="50" charset="-127"/>
              </a:rPr>
              <a:t>lock</a:t>
            </a:r>
            <a:r>
              <a:rPr lang="en-US" altLang="ko-KR" sz="2000">
                <a:latin typeface="Courier New" pitchFamily="49" charset="0"/>
                <a:ea typeface="굴림" pitchFamily="50" charset="-127"/>
              </a:rPr>
              <a:t> </a:t>
            </a:r>
            <a:br>
              <a:rPr lang="en-US" altLang="ko-KR" sz="2000"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latin typeface="Courier New" pitchFamily="49" charset="0"/>
                <a:ea typeface="굴림" pitchFamily="50" charset="-127"/>
              </a:rPr>
              <a:t>while (need to wait) {</a:t>
            </a:r>
            <a:br>
              <a:rPr lang="en-US" altLang="ko-KR" sz="2000"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latin typeface="Courier New" pitchFamily="49" charset="0"/>
                <a:ea typeface="굴림" pitchFamily="50" charset="-127"/>
              </a:rPr>
              <a:t>   condvar.wait();</a:t>
            </a:r>
            <a:br>
              <a:rPr lang="en-US" altLang="ko-KR" sz="2000"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latin typeface="Courier New" pitchFamily="49" charset="0"/>
                <a:ea typeface="굴림" pitchFamily="50" charset="-127"/>
              </a:rPr>
              <a:t>}</a:t>
            </a:r>
            <a:br>
              <a:rPr lang="en-US" altLang="ko-KR" sz="2000"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solidFill>
                  <a:schemeClr val="hlink"/>
                </a:solidFill>
                <a:latin typeface="Courier New" pitchFamily="49" charset="0"/>
                <a:ea typeface="굴림" pitchFamily="50" charset="-127"/>
              </a:rPr>
              <a:t>unlock</a:t>
            </a:r>
            <a:br>
              <a:rPr lang="en-US" altLang="ko-KR" sz="2000">
                <a:latin typeface="Courier New" pitchFamily="49" charset="0"/>
                <a:ea typeface="굴림" pitchFamily="50" charset="-127"/>
              </a:rPr>
            </a:br>
            <a:br>
              <a:rPr lang="en-US" altLang="ko-KR" sz="2000"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latin typeface="Courier New" pitchFamily="49" charset="0"/>
                <a:ea typeface="굴림" pitchFamily="50" charset="-127"/>
              </a:rPr>
              <a:t>do something so no need to wait</a:t>
            </a:r>
            <a:br>
              <a:rPr lang="en-US" altLang="ko-KR" sz="2000">
                <a:latin typeface="Courier New" pitchFamily="49" charset="0"/>
                <a:ea typeface="굴림" pitchFamily="50" charset="-127"/>
              </a:rPr>
            </a:br>
            <a:br>
              <a:rPr lang="en-US" altLang="ko-KR" sz="2000"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solidFill>
                  <a:schemeClr val="hlink"/>
                </a:solidFill>
                <a:latin typeface="Courier New" pitchFamily="49" charset="0"/>
                <a:ea typeface="굴림" pitchFamily="50" charset="-127"/>
              </a:rPr>
              <a:t>lock</a:t>
            </a:r>
            <a:br>
              <a:rPr lang="en-US" altLang="ko-KR" sz="2000">
                <a:latin typeface="Courier New" pitchFamily="49" charset="0"/>
                <a:ea typeface="굴림" pitchFamily="50" charset="-127"/>
              </a:rPr>
            </a:br>
            <a:endParaRPr lang="en-US" altLang="ko-KR" sz="2000">
              <a:latin typeface="Courier New" pitchFamily="49" charset="0"/>
              <a:ea typeface="굴림" pitchFamily="50" charset="-127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ko-KR" sz="2000">
                <a:latin typeface="Courier New" pitchFamily="49" charset="0"/>
                <a:ea typeface="굴림" pitchFamily="50" charset="-127"/>
              </a:rPr>
              <a:t>	condvar.signal();</a:t>
            </a:r>
          </a:p>
          <a:p>
            <a:pPr lvl="1">
              <a:lnSpc>
                <a:spcPct val="80000"/>
              </a:lnSpc>
              <a:buFontTx/>
              <a:buNone/>
            </a:pPr>
            <a:br>
              <a:rPr lang="en-US" altLang="ko-KR" sz="2000"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solidFill>
                  <a:schemeClr val="hlink"/>
                </a:solidFill>
                <a:latin typeface="Courier New" pitchFamily="49" charset="0"/>
                <a:ea typeface="굴림" pitchFamily="50" charset="-127"/>
              </a:rPr>
              <a:t>unlock</a:t>
            </a:r>
          </a:p>
        </p:txBody>
      </p:sp>
      <p:grpSp>
        <p:nvGrpSpPr>
          <p:cNvPr id="510984" name="Group 8"/>
          <p:cNvGrpSpPr>
            <a:grpSpLocks/>
          </p:cNvGrpSpPr>
          <p:nvPr/>
        </p:nvGrpSpPr>
        <p:grpSpPr bwMode="auto">
          <a:xfrm>
            <a:off x="4572000" y="2743200"/>
            <a:ext cx="2873375" cy="2851150"/>
            <a:chOff x="2880" y="1728"/>
            <a:chExt cx="1810" cy="1796"/>
          </a:xfrm>
        </p:grpSpPr>
        <p:sp>
          <p:nvSpPr>
            <p:cNvPr id="5125" name="AutoShape 4"/>
            <p:cNvSpPr>
              <a:spLocks/>
            </p:cNvSpPr>
            <p:nvPr/>
          </p:nvSpPr>
          <p:spPr bwMode="auto">
            <a:xfrm>
              <a:off x="2880" y="1776"/>
              <a:ext cx="240" cy="480"/>
            </a:xfrm>
            <a:prstGeom prst="rightBrace">
              <a:avLst>
                <a:gd name="adj1" fmla="val 16667"/>
                <a:gd name="adj2" fmla="val 50000"/>
              </a:avLst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5126" name="AutoShape 5"/>
            <p:cNvSpPr>
              <a:spLocks/>
            </p:cNvSpPr>
            <p:nvPr/>
          </p:nvSpPr>
          <p:spPr bwMode="auto">
            <a:xfrm>
              <a:off x="2880" y="3120"/>
              <a:ext cx="240" cy="384"/>
            </a:xfrm>
            <a:prstGeom prst="rightBrace">
              <a:avLst>
                <a:gd name="adj1" fmla="val 13333"/>
                <a:gd name="adj2" fmla="val 50000"/>
              </a:avLst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5127" name="Text Box 6"/>
            <p:cNvSpPr txBox="1">
              <a:spLocks noChangeArrowheads="1"/>
            </p:cNvSpPr>
            <p:nvPr/>
          </p:nvSpPr>
          <p:spPr bwMode="auto">
            <a:xfrm>
              <a:off x="3120" y="1728"/>
              <a:ext cx="1570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>
                  <a:solidFill>
                    <a:schemeClr val="hlink"/>
                  </a:solidFill>
                </a:rPr>
                <a:t>Check and/or update</a:t>
              </a:r>
              <a:br>
                <a:rPr lang="en-US">
                  <a:solidFill>
                    <a:schemeClr val="hlink"/>
                  </a:solidFill>
                </a:rPr>
              </a:br>
              <a:r>
                <a:rPr lang="en-US">
                  <a:solidFill>
                    <a:schemeClr val="hlink"/>
                  </a:solidFill>
                </a:rPr>
                <a:t>state variables</a:t>
              </a:r>
            </a:p>
            <a:p>
              <a:r>
                <a:rPr lang="en-US">
                  <a:solidFill>
                    <a:schemeClr val="hlink"/>
                  </a:solidFill>
                </a:rPr>
                <a:t>Wait if necessary</a:t>
              </a:r>
            </a:p>
          </p:txBody>
        </p:sp>
        <p:sp>
          <p:nvSpPr>
            <p:cNvPr id="5128" name="Text Box 7"/>
            <p:cNvSpPr txBox="1">
              <a:spLocks noChangeArrowheads="1"/>
            </p:cNvSpPr>
            <p:nvPr/>
          </p:nvSpPr>
          <p:spPr bwMode="auto">
            <a:xfrm>
              <a:off x="3120" y="3120"/>
              <a:ext cx="157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>
                  <a:solidFill>
                    <a:schemeClr val="hlink"/>
                  </a:solidFill>
                </a:rPr>
                <a:t>Check and/or update</a:t>
              </a:r>
            </a:p>
            <a:p>
              <a:r>
                <a:rPr lang="en-US">
                  <a:solidFill>
                    <a:schemeClr val="hlink"/>
                  </a:solidFill>
                </a:rPr>
                <a:t>state variables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118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0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0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0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0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0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0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0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0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979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304800"/>
            <a:ext cx="7772400" cy="990600"/>
          </a:xfrm>
        </p:spPr>
        <p:txBody>
          <a:bodyPr/>
          <a:lstStyle/>
          <a:p>
            <a:r>
              <a:rPr lang="en-US" dirty="0"/>
              <a:t>Readers/Writers Problem</a:t>
            </a:r>
          </a:p>
        </p:txBody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3465513"/>
            <a:ext cx="8496300" cy="3200400"/>
          </a:xfrm>
        </p:spPr>
        <p:txBody>
          <a:bodyPr/>
          <a:lstStyle/>
          <a:p>
            <a:r>
              <a:rPr lang="en-US"/>
              <a:t>Motivation: Consider a shared database</a:t>
            </a:r>
          </a:p>
          <a:p>
            <a:pPr lvl="1"/>
            <a:r>
              <a:rPr lang="en-US"/>
              <a:t>Two classes of users:</a:t>
            </a:r>
          </a:p>
          <a:p>
            <a:pPr lvl="2"/>
            <a:r>
              <a:rPr lang="en-US"/>
              <a:t>Readers – never modify database</a:t>
            </a:r>
          </a:p>
          <a:p>
            <a:pPr lvl="2"/>
            <a:r>
              <a:rPr lang="en-US"/>
              <a:t>Writers – read and modify database</a:t>
            </a:r>
          </a:p>
          <a:p>
            <a:pPr lvl="1"/>
            <a:r>
              <a:rPr lang="en-US"/>
              <a:t>Is using a single lock on the whole database sufficient?</a:t>
            </a:r>
          </a:p>
          <a:p>
            <a:pPr lvl="2"/>
            <a:r>
              <a:rPr lang="en-US"/>
              <a:t>Like to have many readers at the same time</a:t>
            </a:r>
          </a:p>
          <a:p>
            <a:pPr lvl="2"/>
            <a:r>
              <a:rPr lang="en-US"/>
              <a:t>Only one writer at a time</a:t>
            </a:r>
          </a:p>
        </p:txBody>
      </p:sp>
      <p:grpSp>
        <p:nvGrpSpPr>
          <p:cNvPr id="481306" name="Group 26"/>
          <p:cNvGrpSpPr>
            <a:grpSpLocks/>
          </p:cNvGrpSpPr>
          <p:nvPr/>
        </p:nvGrpSpPr>
        <p:grpSpPr bwMode="auto">
          <a:xfrm>
            <a:off x="1676400" y="609600"/>
            <a:ext cx="5867400" cy="2882900"/>
            <a:chOff x="672" y="392"/>
            <a:chExt cx="4300" cy="2031"/>
          </a:xfrm>
        </p:grpSpPr>
        <p:pic>
          <p:nvPicPr>
            <p:cNvPr id="481284" name="Picture 4" descr="BD18201_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6" y="472"/>
              <a:ext cx="966" cy="1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1287" name="Picture 7" descr="j029202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480"/>
              <a:ext cx="864" cy="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1288" name="Picture 8" descr="j019538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5" y="392"/>
              <a:ext cx="987" cy="1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1290" name="Picture 10" descr="MCj03967340000[1]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1392"/>
              <a:ext cx="911" cy="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1292" name="Picture 12" descr="MCj03967320000[1]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8" y="1560"/>
              <a:ext cx="863" cy="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1294" name="Freeform 14"/>
            <p:cNvSpPr>
              <a:spLocks/>
            </p:cNvSpPr>
            <p:nvPr/>
          </p:nvSpPr>
          <p:spPr bwMode="auto">
            <a:xfrm>
              <a:off x="1536" y="704"/>
              <a:ext cx="864" cy="208"/>
            </a:xfrm>
            <a:custGeom>
              <a:avLst/>
              <a:gdLst>
                <a:gd name="T0" fmla="*/ 0 w 864"/>
                <a:gd name="T1" fmla="*/ 112 h 208"/>
                <a:gd name="T2" fmla="*/ 384 w 864"/>
                <a:gd name="T3" fmla="*/ 16 h 208"/>
                <a:gd name="T4" fmla="*/ 864 w 864"/>
                <a:gd name="T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4" h="208">
                  <a:moveTo>
                    <a:pt x="0" y="112"/>
                  </a:moveTo>
                  <a:cubicBezTo>
                    <a:pt x="120" y="56"/>
                    <a:pt x="240" y="0"/>
                    <a:pt x="384" y="16"/>
                  </a:cubicBezTo>
                  <a:cubicBezTo>
                    <a:pt x="528" y="32"/>
                    <a:pt x="696" y="120"/>
                    <a:pt x="864" y="208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481295" name="Freeform 15"/>
            <p:cNvSpPr>
              <a:spLocks/>
            </p:cNvSpPr>
            <p:nvPr/>
          </p:nvSpPr>
          <p:spPr bwMode="auto">
            <a:xfrm rot="-10800000">
              <a:off x="1488" y="960"/>
              <a:ext cx="864" cy="208"/>
            </a:xfrm>
            <a:custGeom>
              <a:avLst/>
              <a:gdLst>
                <a:gd name="T0" fmla="*/ 0 w 864"/>
                <a:gd name="T1" fmla="*/ 112 h 208"/>
                <a:gd name="T2" fmla="*/ 384 w 864"/>
                <a:gd name="T3" fmla="*/ 16 h 208"/>
                <a:gd name="T4" fmla="*/ 864 w 864"/>
                <a:gd name="T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4" h="208">
                  <a:moveTo>
                    <a:pt x="0" y="112"/>
                  </a:moveTo>
                  <a:cubicBezTo>
                    <a:pt x="120" y="56"/>
                    <a:pt x="240" y="0"/>
                    <a:pt x="384" y="16"/>
                  </a:cubicBezTo>
                  <a:cubicBezTo>
                    <a:pt x="528" y="32"/>
                    <a:pt x="696" y="120"/>
                    <a:pt x="864" y="208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481296" name="Freeform 16"/>
            <p:cNvSpPr>
              <a:spLocks/>
            </p:cNvSpPr>
            <p:nvPr/>
          </p:nvSpPr>
          <p:spPr bwMode="auto">
            <a:xfrm>
              <a:off x="3216" y="624"/>
              <a:ext cx="864" cy="208"/>
            </a:xfrm>
            <a:custGeom>
              <a:avLst/>
              <a:gdLst>
                <a:gd name="T0" fmla="*/ 0 w 864"/>
                <a:gd name="T1" fmla="*/ 112 h 208"/>
                <a:gd name="T2" fmla="*/ 384 w 864"/>
                <a:gd name="T3" fmla="*/ 16 h 208"/>
                <a:gd name="T4" fmla="*/ 864 w 864"/>
                <a:gd name="T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4" h="208">
                  <a:moveTo>
                    <a:pt x="0" y="112"/>
                  </a:moveTo>
                  <a:cubicBezTo>
                    <a:pt x="120" y="56"/>
                    <a:pt x="240" y="0"/>
                    <a:pt x="384" y="16"/>
                  </a:cubicBezTo>
                  <a:cubicBezTo>
                    <a:pt x="528" y="32"/>
                    <a:pt x="696" y="120"/>
                    <a:pt x="864" y="208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481297" name="Freeform 17"/>
            <p:cNvSpPr>
              <a:spLocks/>
            </p:cNvSpPr>
            <p:nvPr/>
          </p:nvSpPr>
          <p:spPr bwMode="auto">
            <a:xfrm rot="-10800000">
              <a:off x="3168" y="880"/>
              <a:ext cx="864" cy="208"/>
            </a:xfrm>
            <a:custGeom>
              <a:avLst/>
              <a:gdLst>
                <a:gd name="T0" fmla="*/ 0 w 864"/>
                <a:gd name="T1" fmla="*/ 112 h 208"/>
                <a:gd name="T2" fmla="*/ 384 w 864"/>
                <a:gd name="T3" fmla="*/ 16 h 208"/>
                <a:gd name="T4" fmla="*/ 864 w 864"/>
                <a:gd name="T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4" h="208">
                  <a:moveTo>
                    <a:pt x="0" y="112"/>
                  </a:moveTo>
                  <a:cubicBezTo>
                    <a:pt x="120" y="56"/>
                    <a:pt x="240" y="0"/>
                    <a:pt x="384" y="16"/>
                  </a:cubicBezTo>
                  <a:cubicBezTo>
                    <a:pt x="528" y="32"/>
                    <a:pt x="696" y="120"/>
                    <a:pt x="864" y="208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481298" name="Freeform 18"/>
            <p:cNvSpPr>
              <a:spLocks/>
            </p:cNvSpPr>
            <p:nvPr/>
          </p:nvSpPr>
          <p:spPr bwMode="auto">
            <a:xfrm rot="1801102">
              <a:off x="3216" y="1440"/>
              <a:ext cx="864" cy="208"/>
            </a:xfrm>
            <a:custGeom>
              <a:avLst/>
              <a:gdLst>
                <a:gd name="T0" fmla="*/ 0 w 864"/>
                <a:gd name="T1" fmla="*/ 112 h 208"/>
                <a:gd name="T2" fmla="*/ 384 w 864"/>
                <a:gd name="T3" fmla="*/ 16 h 208"/>
                <a:gd name="T4" fmla="*/ 864 w 864"/>
                <a:gd name="T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4" h="208">
                  <a:moveTo>
                    <a:pt x="0" y="112"/>
                  </a:moveTo>
                  <a:cubicBezTo>
                    <a:pt x="120" y="56"/>
                    <a:pt x="240" y="0"/>
                    <a:pt x="384" y="16"/>
                  </a:cubicBezTo>
                  <a:cubicBezTo>
                    <a:pt x="528" y="32"/>
                    <a:pt x="696" y="120"/>
                    <a:pt x="864" y="208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481299" name="Freeform 19"/>
            <p:cNvSpPr>
              <a:spLocks/>
            </p:cNvSpPr>
            <p:nvPr/>
          </p:nvSpPr>
          <p:spPr bwMode="auto">
            <a:xfrm rot="-8998898">
              <a:off x="3168" y="1696"/>
              <a:ext cx="864" cy="208"/>
            </a:xfrm>
            <a:custGeom>
              <a:avLst/>
              <a:gdLst>
                <a:gd name="T0" fmla="*/ 0 w 864"/>
                <a:gd name="T1" fmla="*/ 112 h 208"/>
                <a:gd name="T2" fmla="*/ 384 w 864"/>
                <a:gd name="T3" fmla="*/ 16 h 208"/>
                <a:gd name="T4" fmla="*/ 864 w 864"/>
                <a:gd name="T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4" h="208">
                  <a:moveTo>
                    <a:pt x="0" y="112"/>
                  </a:moveTo>
                  <a:cubicBezTo>
                    <a:pt x="120" y="56"/>
                    <a:pt x="240" y="0"/>
                    <a:pt x="384" y="16"/>
                  </a:cubicBezTo>
                  <a:cubicBezTo>
                    <a:pt x="528" y="32"/>
                    <a:pt x="696" y="120"/>
                    <a:pt x="864" y="208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481300" name="Freeform 20"/>
            <p:cNvSpPr>
              <a:spLocks/>
            </p:cNvSpPr>
            <p:nvPr/>
          </p:nvSpPr>
          <p:spPr bwMode="auto">
            <a:xfrm rot="8899147">
              <a:off x="1776" y="1632"/>
              <a:ext cx="864" cy="208"/>
            </a:xfrm>
            <a:custGeom>
              <a:avLst/>
              <a:gdLst>
                <a:gd name="T0" fmla="*/ 0 w 864"/>
                <a:gd name="T1" fmla="*/ 112 h 208"/>
                <a:gd name="T2" fmla="*/ 384 w 864"/>
                <a:gd name="T3" fmla="*/ 16 h 208"/>
                <a:gd name="T4" fmla="*/ 864 w 864"/>
                <a:gd name="T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4" h="208">
                  <a:moveTo>
                    <a:pt x="0" y="112"/>
                  </a:moveTo>
                  <a:cubicBezTo>
                    <a:pt x="120" y="56"/>
                    <a:pt x="240" y="0"/>
                    <a:pt x="384" y="16"/>
                  </a:cubicBezTo>
                  <a:cubicBezTo>
                    <a:pt x="528" y="32"/>
                    <a:pt x="696" y="120"/>
                    <a:pt x="864" y="208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481301" name="Freeform 21"/>
            <p:cNvSpPr>
              <a:spLocks/>
            </p:cNvSpPr>
            <p:nvPr/>
          </p:nvSpPr>
          <p:spPr bwMode="auto">
            <a:xfrm rot="-1900853">
              <a:off x="1680" y="1488"/>
              <a:ext cx="864" cy="208"/>
            </a:xfrm>
            <a:custGeom>
              <a:avLst/>
              <a:gdLst>
                <a:gd name="T0" fmla="*/ 0 w 864"/>
                <a:gd name="T1" fmla="*/ 112 h 208"/>
                <a:gd name="T2" fmla="*/ 384 w 864"/>
                <a:gd name="T3" fmla="*/ 16 h 208"/>
                <a:gd name="T4" fmla="*/ 864 w 864"/>
                <a:gd name="T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4" h="208">
                  <a:moveTo>
                    <a:pt x="0" y="112"/>
                  </a:moveTo>
                  <a:cubicBezTo>
                    <a:pt x="120" y="56"/>
                    <a:pt x="240" y="0"/>
                    <a:pt x="384" y="16"/>
                  </a:cubicBezTo>
                  <a:cubicBezTo>
                    <a:pt x="528" y="32"/>
                    <a:pt x="696" y="120"/>
                    <a:pt x="864" y="208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481302" name="Text Box 22"/>
            <p:cNvSpPr txBox="1">
              <a:spLocks noChangeArrowheads="1"/>
            </p:cNvSpPr>
            <p:nvPr/>
          </p:nvSpPr>
          <p:spPr bwMode="auto">
            <a:xfrm>
              <a:off x="1871" y="1248"/>
              <a:ext cx="27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/>
                <a:t>R</a:t>
              </a:r>
            </a:p>
          </p:txBody>
        </p:sp>
        <p:sp>
          <p:nvSpPr>
            <p:cNvPr id="481303" name="Text Box 23"/>
            <p:cNvSpPr txBox="1">
              <a:spLocks noChangeArrowheads="1"/>
            </p:cNvSpPr>
            <p:nvPr/>
          </p:nvSpPr>
          <p:spPr bwMode="auto">
            <a:xfrm>
              <a:off x="3696" y="1008"/>
              <a:ext cx="274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/>
                <a:t>R</a:t>
              </a:r>
            </a:p>
          </p:txBody>
        </p:sp>
        <p:sp>
          <p:nvSpPr>
            <p:cNvPr id="481304" name="Text Box 24"/>
            <p:cNvSpPr txBox="1">
              <a:spLocks noChangeArrowheads="1"/>
            </p:cNvSpPr>
            <p:nvPr/>
          </p:nvSpPr>
          <p:spPr bwMode="auto">
            <a:xfrm>
              <a:off x="3504" y="1440"/>
              <a:ext cx="274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/>
                <a:t>R</a:t>
              </a:r>
            </a:p>
          </p:txBody>
        </p:sp>
        <p:sp>
          <p:nvSpPr>
            <p:cNvPr id="481305" name="Text Box 25"/>
            <p:cNvSpPr txBox="1">
              <a:spLocks noChangeArrowheads="1"/>
            </p:cNvSpPr>
            <p:nvPr/>
          </p:nvSpPr>
          <p:spPr bwMode="auto">
            <a:xfrm>
              <a:off x="1727" y="434"/>
              <a:ext cx="336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/>
                <a:t>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379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1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1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1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1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1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1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3" grpId="0" build="p" bldLvl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309" name="Picture 5" descr="BD182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76200"/>
            <a:ext cx="107315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228600"/>
            <a:ext cx="7772400" cy="990600"/>
          </a:xfrm>
        </p:spPr>
        <p:txBody>
          <a:bodyPr/>
          <a:lstStyle/>
          <a:p>
            <a:r>
              <a:rPr lang="en-US" dirty="0"/>
              <a:t>Basic Readers/Writers Solution</a:t>
            </a:r>
          </a:p>
        </p:txBody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85800"/>
            <a:ext cx="8683625" cy="6096000"/>
          </a:xfrm>
        </p:spPr>
        <p:txBody>
          <a:bodyPr/>
          <a:lstStyle/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dirty="0"/>
              <a:t>Correctness Constraints: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dirty="0"/>
              <a:t>Readers can access database when no writers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dirty="0"/>
              <a:t>Writers can access database when no readers or writers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dirty="0"/>
              <a:t>Only one thread manipulates state variables at a time</a:t>
            </a:r>
          </a:p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dirty="0"/>
              <a:t>Basic structure of a solution: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</a:rPr>
              <a:t>Reader()</a:t>
            </a:r>
            <a:br>
              <a:rPr lang="en-US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   Wait until no writers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   Access data base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   Check out – wake up a waiting writer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</a:rPr>
              <a:t>Writer()</a:t>
            </a:r>
            <a:br>
              <a:rPr lang="en-US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   Wait until no active readers or writers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   Access database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   Check out – wake up waiting readers or writer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dirty="0"/>
              <a:t>State variables (Protected by a lock called “lock”):</a:t>
            </a:r>
          </a:p>
          <a:p>
            <a:pPr lvl="2">
              <a:lnSpc>
                <a:spcPct val="75000"/>
              </a:lnSpc>
              <a:spcBef>
                <a:spcPct val="20000"/>
              </a:spcBef>
            </a:pPr>
            <a:r>
              <a:rPr lang="en-US" dirty="0" err="1"/>
              <a:t>int</a:t>
            </a:r>
            <a:r>
              <a:rPr lang="en-US" dirty="0"/>
              <a:t> AR: Number of active readers; initially = 0</a:t>
            </a:r>
          </a:p>
          <a:p>
            <a:pPr lvl="2">
              <a:lnSpc>
                <a:spcPct val="75000"/>
              </a:lnSpc>
              <a:spcBef>
                <a:spcPct val="20000"/>
              </a:spcBef>
            </a:pPr>
            <a:r>
              <a:rPr lang="en-US" dirty="0" err="1"/>
              <a:t>int</a:t>
            </a:r>
            <a:r>
              <a:rPr lang="en-US" dirty="0"/>
              <a:t> WR: Number of waiting readers; initially = 0</a:t>
            </a:r>
          </a:p>
          <a:p>
            <a:pPr lvl="2">
              <a:lnSpc>
                <a:spcPct val="75000"/>
              </a:lnSpc>
              <a:spcBef>
                <a:spcPct val="20000"/>
              </a:spcBef>
            </a:pPr>
            <a:r>
              <a:rPr lang="en-US" dirty="0" err="1"/>
              <a:t>int</a:t>
            </a:r>
            <a:r>
              <a:rPr lang="en-US" dirty="0"/>
              <a:t> AW: Number of active writers; initially = 0</a:t>
            </a:r>
          </a:p>
          <a:p>
            <a:pPr lvl="2">
              <a:lnSpc>
                <a:spcPct val="75000"/>
              </a:lnSpc>
              <a:spcBef>
                <a:spcPct val="20000"/>
              </a:spcBef>
            </a:pPr>
            <a:r>
              <a:rPr lang="en-US" dirty="0" err="1"/>
              <a:t>int</a:t>
            </a:r>
            <a:r>
              <a:rPr lang="en-US" dirty="0"/>
              <a:t> WW: Number of waiting writers; initially = 0</a:t>
            </a:r>
          </a:p>
          <a:p>
            <a:pPr lvl="2">
              <a:lnSpc>
                <a:spcPct val="75000"/>
              </a:lnSpc>
              <a:spcBef>
                <a:spcPct val="20000"/>
              </a:spcBef>
            </a:pPr>
            <a:r>
              <a:rPr lang="en-US" dirty="0"/>
              <a:t>Condition </a:t>
            </a:r>
            <a:r>
              <a:rPr lang="en-US" dirty="0" err="1"/>
              <a:t>okToRead</a:t>
            </a:r>
            <a:r>
              <a:rPr lang="en-US" dirty="0"/>
              <a:t> = NIL</a:t>
            </a:r>
          </a:p>
          <a:p>
            <a:pPr lvl="2">
              <a:lnSpc>
                <a:spcPct val="75000"/>
              </a:lnSpc>
              <a:spcBef>
                <a:spcPct val="20000"/>
              </a:spcBef>
            </a:pPr>
            <a:r>
              <a:rPr lang="en-US" dirty="0" err="1"/>
              <a:t>Conditioin</a:t>
            </a:r>
            <a:r>
              <a:rPr lang="en-US" dirty="0"/>
              <a:t> </a:t>
            </a:r>
            <a:r>
              <a:rPr lang="en-US" dirty="0" err="1"/>
              <a:t>okToWrite</a:t>
            </a:r>
            <a:r>
              <a:rPr lang="en-US" dirty="0"/>
              <a:t> = NIL</a:t>
            </a:r>
          </a:p>
        </p:txBody>
      </p:sp>
    </p:spTree>
    <p:extLst>
      <p:ext uri="{BB962C8B-B14F-4D97-AF65-F5344CB8AC3E}">
        <p14:creationId xmlns:p14="http://schemas.microsoft.com/office/powerpoint/2010/main" val="298309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2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2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2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2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2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2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82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82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2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2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823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823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23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23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23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23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23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823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152400"/>
            <a:ext cx="7772400" cy="990600"/>
          </a:xfrm>
        </p:spPr>
        <p:txBody>
          <a:bodyPr/>
          <a:lstStyle/>
          <a:p>
            <a:r>
              <a:rPr lang="en-US" dirty="0"/>
              <a:t>Code for a Reader</a:t>
            </a:r>
          </a:p>
        </p:txBody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2000"/>
            <a:ext cx="8382000" cy="5791200"/>
          </a:xfrm>
        </p:spPr>
        <p:txBody>
          <a:bodyPr/>
          <a:lstStyle/>
          <a:p>
            <a:pPr>
              <a:buFontTx/>
              <a:buNone/>
              <a:tabLst>
                <a:tab pos="576263" algn="l"/>
                <a:tab pos="914400" algn="l"/>
                <a:tab pos="1252538" algn="l"/>
                <a:tab pos="1603375" algn="l"/>
                <a:tab pos="4233863" algn="l"/>
              </a:tabLst>
            </a:pPr>
            <a:r>
              <a:rPr lang="en-US" sz="2000" dirty="0">
                <a:latin typeface="Courier New" pitchFamily="49" charset="0"/>
              </a:rPr>
              <a:t>	Reader() {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// First check self into system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lock.Acquire</a:t>
            </a:r>
            <a:r>
              <a:rPr lang="en-US" sz="2000" dirty="0">
                <a:latin typeface="Courier New" pitchFamily="49" charset="0"/>
              </a:rPr>
              <a:t>();</a:t>
            </a:r>
          </a:p>
          <a:p>
            <a:pPr>
              <a:buFontTx/>
              <a:buNone/>
              <a:tabLst>
                <a:tab pos="576263" algn="l"/>
                <a:tab pos="914400" algn="l"/>
                <a:tab pos="1252538" algn="l"/>
                <a:tab pos="1603375" algn="l"/>
                <a:tab pos="4233863" algn="l"/>
              </a:tabLst>
            </a:pPr>
            <a:r>
              <a:rPr lang="en-US" sz="2000" dirty="0">
                <a:latin typeface="Courier New" pitchFamily="49" charset="0"/>
              </a:rPr>
              <a:t>		while ((AW + WW) &gt; 0) {	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// Is it safe to read?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	WR++;	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// No. Writers exist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	</a:t>
            </a:r>
            <a:r>
              <a:rPr lang="en-US" sz="2000" dirty="0" err="1">
                <a:latin typeface="Courier New" pitchFamily="49" charset="0"/>
              </a:rPr>
              <a:t>okToRead.wait</a:t>
            </a:r>
            <a:r>
              <a:rPr lang="en-US" sz="2000" dirty="0">
                <a:latin typeface="Courier New" pitchFamily="49" charset="0"/>
              </a:rPr>
              <a:t>(&amp;lock);	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// Sleep on </a:t>
            </a:r>
            <a:r>
              <a:rPr lang="en-US" sz="2000" dirty="0" err="1">
                <a:solidFill>
                  <a:schemeClr val="accent2"/>
                </a:solidFill>
                <a:latin typeface="Courier New" pitchFamily="49" charset="0"/>
              </a:rPr>
              <a:t>cond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Courier New" pitchFamily="49" charset="0"/>
              </a:rPr>
              <a:t>var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	WR--;	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// No longer waiting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}</a:t>
            </a:r>
          </a:p>
          <a:p>
            <a:pPr>
              <a:buFontTx/>
              <a:buNone/>
              <a:tabLst>
                <a:tab pos="576263" algn="l"/>
                <a:tab pos="914400" algn="l"/>
                <a:tab pos="1252538" algn="l"/>
                <a:tab pos="1603375" algn="l"/>
                <a:tab pos="4233863" algn="l"/>
              </a:tabLst>
            </a:pPr>
            <a:r>
              <a:rPr lang="en-US" sz="2000" dirty="0">
                <a:latin typeface="Courier New" pitchFamily="49" charset="0"/>
              </a:rPr>
              <a:t>		AR++;		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// Now we are active!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lock.release</a:t>
            </a:r>
            <a:r>
              <a:rPr lang="en-US" sz="2000" dirty="0">
                <a:latin typeface="Courier New" pitchFamily="49" charset="0"/>
              </a:rPr>
              <a:t>();</a:t>
            </a:r>
          </a:p>
          <a:p>
            <a:pPr>
              <a:buFontTx/>
              <a:buNone/>
              <a:tabLst>
                <a:tab pos="576263" algn="l"/>
                <a:tab pos="914400" algn="l"/>
                <a:tab pos="1252538" algn="l"/>
                <a:tab pos="1603375" algn="l"/>
                <a:tab pos="4233863" algn="l"/>
              </a:tabLst>
            </a:pP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>
                <a:solidFill>
                  <a:schemeClr val="hlink"/>
                </a:solidFill>
                <a:latin typeface="Courier New" pitchFamily="49" charset="0"/>
              </a:rPr>
              <a:t>	// Perform actual read-only access</a:t>
            </a:r>
            <a:br>
              <a:rPr lang="en-US" sz="2000" dirty="0">
                <a:solidFill>
                  <a:schemeClr val="hlink"/>
                </a:solidFill>
                <a:latin typeface="Courier New" pitchFamily="49" charset="0"/>
              </a:rPr>
            </a:br>
            <a:r>
              <a:rPr lang="en-US" sz="2000" dirty="0">
                <a:solidFill>
                  <a:schemeClr val="hlink"/>
                </a:solidFill>
                <a:latin typeface="Courier New" pitchFamily="49" charset="0"/>
              </a:rPr>
              <a:t>	</a:t>
            </a:r>
            <a:r>
              <a:rPr lang="en-US" sz="2000" dirty="0" err="1">
                <a:solidFill>
                  <a:schemeClr val="hlink"/>
                </a:solidFill>
                <a:latin typeface="Courier New" pitchFamily="49" charset="0"/>
              </a:rPr>
              <a:t>AccessDatabase</a:t>
            </a:r>
            <a:r>
              <a:rPr lang="en-US" sz="2000" dirty="0">
                <a:solidFill>
                  <a:schemeClr val="hlink"/>
                </a:solidFill>
                <a:latin typeface="Courier New" pitchFamily="49" charset="0"/>
              </a:rPr>
              <a:t>(</a:t>
            </a:r>
            <a:r>
              <a:rPr lang="en-US" sz="2000" dirty="0" err="1">
                <a:solidFill>
                  <a:schemeClr val="hlink"/>
                </a:solidFill>
                <a:latin typeface="Courier New" pitchFamily="49" charset="0"/>
              </a:rPr>
              <a:t>ReadOnly</a:t>
            </a:r>
            <a:r>
              <a:rPr lang="en-US" sz="2000" dirty="0">
                <a:solidFill>
                  <a:schemeClr val="hlink"/>
                </a:solidFill>
                <a:latin typeface="Courier New" pitchFamily="49" charset="0"/>
              </a:rPr>
              <a:t>);</a:t>
            </a:r>
          </a:p>
          <a:p>
            <a:pPr>
              <a:buFontTx/>
              <a:buNone/>
              <a:tabLst>
                <a:tab pos="576263" algn="l"/>
                <a:tab pos="914400" algn="l"/>
                <a:tab pos="1252538" algn="l"/>
                <a:tab pos="1603375" algn="l"/>
                <a:tab pos="4233863" algn="l"/>
              </a:tabLst>
            </a:pPr>
            <a:r>
              <a:rPr lang="en-US" sz="2000" dirty="0">
                <a:latin typeface="Courier New" pitchFamily="49" charset="0"/>
              </a:rPr>
              <a:t>		// Now, check out of system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lock.Acquire</a:t>
            </a:r>
            <a:r>
              <a:rPr lang="en-US" sz="2000" dirty="0">
                <a:latin typeface="Courier New" pitchFamily="49" charset="0"/>
              </a:rPr>
              <a:t>();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AR--;		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// No longer active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if (AR == 0 &amp;&amp; WW &gt; 0)	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// No other active readers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	</a:t>
            </a:r>
            <a:r>
              <a:rPr lang="en-US" sz="2000" dirty="0" err="1">
                <a:latin typeface="Courier New" pitchFamily="49" charset="0"/>
              </a:rPr>
              <a:t>okToWrite.signal</a:t>
            </a:r>
            <a:r>
              <a:rPr lang="en-US" sz="2000" dirty="0">
                <a:latin typeface="Courier New" pitchFamily="49" charset="0"/>
              </a:rPr>
              <a:t>();	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// Wake up one writer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lock.Release</a:t>
            </a:r>
            <a:r>
              <a:rPr lang="en-US" sz="2000" dirty="0">
                <a:latin typeface="Courier New" pitchFamily="49" charset="0"/>
              </a:rPr>
              <a:t>();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70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3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3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331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685800"/>
            <a:ext cx="8915400" cy="59436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  <a:tabLst>
                <a:tab pos="576263" algn="l"/>
                <a:tab pos="914400" algn="l"/>
                <a:tab pos="1252538" algn="l"/>
                <a:tab pos="1603375" algn="l"/>
                <a:tab pos="4171950" algn="l"/>
              </a:tabLst>
            </a:pPr>
            <a:r>
              <a:rPr lang="en-US" sz="2000">
                <a:latin typeface="Courier New" pitchFamily="49" charset="0"/>
              </a:rPr>
              <a:t>	Writer() {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	// First check self into system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	lock.Acquire();</a:t>
            </a:r>
          </a:p>
          <a:p>
            <a:pPr>
              <a:lnSpc>
                <a:spcPct val="80000"/>
              </a:lnSpc>
              <a:buFontTx/>
              <a:buNone/>
              <a:tabLst>
                <a:tab pos="576263" algn="l"/>
                <a:tab pos="914400" algn="l"/>
                <a:tab pos="1252538" algn="l"/>
                <a:tab pos="1603375" algn="l"/>
                <a:tab pos="4171950" algn="l"/>
              </a:tabLst>
            </a:pPr>
            <a:r>
              <a:rPr lang="en-US" sz="2000">
                <a:latin typeface="Courier New" pitchFamily="49" charset="0"/>
              </a:rPr>
              <a:t>		while ((AW + AR) &gt; 0) {	</a:t>
            </a:r>
            <a:r>
              <a:rPr lang="en-US" sz="2000">
                <a:solidFill>
                  <a:schemeClr val="accent2"/>
                </a:solidFill>
                <a:latin typeface="Courier New" pitchFamily="49" charset="0"/>
              </a:rPr>
              <a:t>// Is it safe to write?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		WW++;	</a:t>
            </a:r>
            <a:r>
              <a:rPr lang="en-US" sz="2000">
                <a:solidFill>
                  <a:schemeClr val="accent2"/>
                </a:solidFill>
                <a:latin typeface="Courier New" pitchFamily="49" charset="0"/>
              </a:rPr>
              <a:t>// No. Active users exist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		okToWrite.wait(&amp;lock);	</a:t>
            </a:r>
            <a:r>
              <a:rPr lang="en-US" sz="2000">
                <a:solidFill>
                  <a:schemeClr val="accent2"/>
                </a:solidFill>
                <a:latin typeface="Courier New" pitchFamily="49" charset="0"/>
              </a:rPr>
              <a:t>// Sleep on cond var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		WW--;	</a:t>
            </a:r>
            <a:r>
              <a:rPr lang="en-US" sz="2000">
                <a:solidFill>
                  <a:schemeClr val="accent2"/>
                </a:solidFill>
                <a:latin typeface="Courier New" pitchFamily="49" charset="0"/>
              </a:rPr>
              <a:t>// No longer waiting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	}</a:t>
            </a:r>
          </a:p>
          <a:p>
            <a:pPr>
              <a:lnSpc>
                <a:spcPct val="80000"/>
              </a:lnSpc>
              <a:buFontTx/>
              <a:buNone/>
              <a:tabLst>
                <a:tab pos="576263" algn="l"/>
                <a:tab pos="914400" algn="l"/>
                <a:tab pos="1252538" algn="l"/>
                <a:tab pos="1603375" algn="l"/>
                <a:tab pos="4171950" algn="l"/>
              </a:tabLst>
            </a:pPr>
            <a:r>
              <a:rPr lang="en-US" sz="2000">
                <a:latin typeface="Courier New" pitchFamily="49" charset="0"/>
              </a:rPr>
              <a:t>		AW++;		</a:t>
            </a:r>
            <a:r>
              <a:rPr lang="en-US" sz="2000">
                <a:solidFill>
                  <a:schemeClr val="accent2"/>
                </a:solidFill>
                <a:latin typeface="Courier New" pitchFamily="49" charset="0"/>
              </a:rPr>
              <a:t>// Now we are active!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	lock.release();</a:t>
            </a:r>
          </a:p>
          <a:p>
            <a:pPr>
              <a:lnSpc>
                <a:spcPct val="80000"/>
              </a:lnSpc>
              <a:buFontTx/>
              <a:buNone/>
              <a:tabLst>
                <a:tab pos="576263" algn="l"/>
                <a:tab pos="914400" algn="l"/>
                <a:tab pos="1252538" algn="l"/>
                <a:tab pos="1603375" algn="l"/>
                <a:tab pos="4171950" algn="l"/>
              </a:tabLst>
            </a:pPr>
            <a:r>
              <a:rPr lang="en-US" sz="2000">
                <a:latin typeface="Courier New" pitchFamily="49" charset="0"/>
              </a:rPr>
              <a:t>	</a:t>
            </a:r>
            <a:r>
              <a:rPr lang="en-US" sz="2000">
                <a:solidFill>
                  <a:schemeClr val="hlink"/>
                </a:solidFill>
                <a:latin typeface="Courier New" pitchFamily="49" charset="0"/>
              </a:rPr>
              <a:t>	// Perform actual read/write access</a:t>
            </a:r>
            <a:br>
              <a:rPr lang="en-US" sz="2000">
                <a:solidFill>
                  <a:schemeClr val="hlink"/>
                </a:solidFill>
                <a:latin typeface="Courier New" pitchFamily="49" charset="0"/>
              </a:rPr>
            </a:br>
            <a:r>
              <a:rPr lang="en-US" sz="2000">
                <a:solidFill>
                  <a:schemeClr val="hlink"/>
                </a:solidFill>
                <a:latin typeface="Courier New" pitchFamily="49" charset="0"/>
              </a:rPr>
              <a:t>	AccessDatabase(ReadWrite);</a:t>
            </a:r>
          </a:p>
          <a:p>
            <a:pPr>
              <a:lnSpc>
                <a:spcPct val="80000"/>
              </a:lnSpc>
              <a:buFontTx/>
              <a:buNone/>
              <a:tabLst>
                <a:tab pos="576263" algn="l"/>
                <a:tab pos="914400" algn="l"/>
                <a:tab pos="1252538" algn="l"/>
                <a:tab pos="1603375" algn="l"/>
                <a:tab pos="4171950" algn="l"/>
              </a:tabLst>
            </a:pPr>
            <a:r>
              <a:rPr lang="en-US" sz="2000">
                <a:latin typeface="Courier New" pitchFamily="49" charset="0"/>
              </a:rPr>
              <a:t>		// Now, check out of system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	lock.Acquire();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	AW--;		</a:t>
            </a:r>
            <a:r>
              <a:rPr lang="en-US" sz="2000">
                <a:solidFill>
                  <a:schemeClr val="accent2"/>
                </a:solidFill>
                <a:latin typeface="Courier New" pitchFamily="49" charset="0"/>
              </a:rPr>
              <a:t>// No longer active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	if (WW &gt; 0){	</a:t>
            </a:r>
            <a:r>
              <a:rPr lang="en-US" sz="2000">
                <a:solidFill>
                  <a:schemeClr val="accent2"/>
                </a:solidFill>
                <a:latin typeface="Courier New" pitchFamily="49" charset="0"/>
              </a:rPr>
              <a:t>// Give priority to writers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		okToWrite.signal();	</a:t>
            </a:r>
            <a:r>
              <a:rPr lang="en-US" sz="2000">
                <a:solidFill>
                  <a:schemeClr val="accent2"/>
                </a:solidFill>
                <a:latin typeface="Courier New" pitchFamily="49" charset="0"/>
              </a:rPr>
              <a:t>// Wake up one writer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	} else if (WR &gt; 0) {	</a:t>
            </a:r>
            <a:r>
              <a:rPr lang="en-US" sz="2000">
                <a:solidFill>
                  <a:schemeClr val="accent2"/>
                </a:solidFill>
                <a:latin typeface="Courier New" pitchFamily="49" charset="0"/>
              </a:rPr>
              <a:t>// Otherwise, wake reader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		okToRead.broadcast();	</a:t>
            </a:r>
            <a:r>
              <a:rPr lang="en-US" sz="2000">
                <a:solidFill>
                  <a:schemeClr val="accent2"/>
                </a:solidFill>
                <a:latin typeface="Courier New" pitchFamily="49" charset="0"/>
              </a:rPr>
              <a:t>// Wake all readers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	}	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	lock.Release();</a:t>
            </a:r>
            <a:br>
              <a:rPr lang="en-US" sz="2000">
                <a:latin typeface="Courier New" pitchFamily="49" charset="0"/>
              </a:rPr>
            </a:br>
            <a:r>
              <a:rPr lang="en-US" sz="2000">
                <a:latin typeface="Courier New" pitchFamily="49" charset="0"/>
              </a:rPr>
              <a:t>}</a:t>
            </a:r>
            <a:endParaRPr lang="en-US"/>
          </a:p>
          <a:p>
            <a:pPr>
              <a:lnSpc>
                <a:spcPct val="80000"/>
              </a:lnSpc>
              <a:tabLst>
                <a:tab pos="576263" algn="l"/>
                <a:tab pos="914400" algn="l"/>
                <a:tab pos="1252538" algn="l"/>
                <a:tab pos="1603375" algn="l"/>
                <a:tab pos="4171950" algn="l"/>
              </a:tabLst>
            </a:pPr>
            <a:endParaRPr lang="en-US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228600"/>
            <a:ext cx="7772400" cy="990600"/>
          </a:xfrm>
        </p:spPr>
        <p:txBody>
          <a:bodyPr/>
          <a:lstStyle/>
          <a:p>
            <a:r>
              <a:rPr lang="en-US" dirty="0"/>
              <a:t>Code for a Writer</a:t>
            </a:r>
          </a:p>
        </p:txBody>
      </p:sp>
    </p:spTree>
    <p:extLst>
      <p:ext uri="{BB962C8B-B14F-4D97-AF65-F5344CB8AC3E}">
        <p14:creationId xmlns:p14="http://schemas.microsoft.com/office/powerpoint/2010/main" val="150820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5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228600"/>
            <a:ext cx="8915400" cy="990600"/>
          </a:xfrm>
        </p:spPr>
        <p:txBody>
          <a:bodyPr/>
          <a:lstStyle/>
          <a:p>
            <a:r>
              <a:rPr lang="en-US" altLang="ko-KR" dirty="0">
                <a:ea typeface="굴림" charset="-127"/>
              </a:rPr>
              <a:t>Using Locks to Protect Shared Variable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2088" y="727075"/>
            <a:ext cx="9104312" cy="5980113"/>
          </a:xfrm>
        </p:spPr>
        <p:txBody>
          <a:bodyPr/>
          <a:lstStyle/>
          <a:p>
            <a:pPr>
              <a:tabLst>
                <a:tab pos="463550" algn="l"/>
                <a:tab pos="2166938" algn="ctr"/>
                <a:tab pos="4397375" algn="l"/>
                <a:tab pos="6338888" algn="ctr"/>
              </a:tabLst>
            </a:pPr>
            <a:r>
              <a:rPr lang="en-US" altLang="ko-KR" sz="2400" dirty="0">
                <a:ea typeface="굴림" charset="-127"/>
              </a:rPr>
              <a:t>Consider an Example:</a:t>
            </a:r>
          </a:p>
          <a:p>
            <a:pPr>
              <a:buFontTx/>
              <a:buNone/>
              <a:tabLst>
                <a:tab pos="463550" algn="l"/>
                <a:tab pos="2166938" algn="ctr"/>
                <a:tab pos="4397375" algn="l"/>
                <a:tab pos="6338888" algn="ctr"/>
              </a:tabLst>
            </a:pPr>
            <a:r>
              <a:rPr lang="en-US" altLang="ko-KR" sz="2200" dirty="0">
                <a:latin typeface="Courier New" pitchFamily="49" charset="0"/>
                <a:ea typeface="굴림" charset="-127"/>
              </a:rPr>
              <a:t>		</a:t>
            </a:r>
            <a:r>
              <a:rPr lang="en-US" altLang="ko-KR" sz="2000" dirty="0">
                <a:latin typeface="Courier New" pitchFamily="49" charset="0"/>
                <a:ea typeface="굴림" charset="-127"/>
              </a:rPr>
              <a:t>Deposit(</a:t>
            </a:r>
            <a:r>
              <a:rPr lang="en-US" altLang="ko-KR" sz="2000" dirty="0" err="1">
                <a:latin typeface="Courier New" pitchFamily="49" charset="0"/>
                <a:ea typeface="굴림" charset="-127"/>
              </a:rPr>
              <a:t>acctId</a:t>
            </a:r>
            <a:r>
              <a:rPr lang="en-US" altLang="ko-KR" sz="2000" dirty="0">
                <a:latin typeface="Courier New" pitchFamily="49" charset="0"/>
                <a:ea typeface="굴림" charset="-127"/>
              </a:rPr>
              <a:t>, amount) {</a:t>
            </a:r>
            <a:br>
              <a:rPr lang="en-US" altLang="ko-KR" sz="2000" dirty="0">
                <a:latin typeface="Courier New" pitchFamily="49" charset="0"/>
                <a:ea typeface="굴림" charset="-127"/>
              </a:rPr>
            </a:br>
            <a:r>
              <a:rPr lang="en-US" altLang="ko-KR" sz="2000" dirty="0">
                <a:latin typeface="Courier New" pitchFamily="49" charset="0"/>
                <a:ea typeface="굴림" charset="-127"/>
              </a:rPr>
              <a:t>   </a:t>
            </a:r>
            <a:r>
              <a:rPr lang="en-US" altLang="ko-KR" sz="2000" dirty="0">
                <a:solidFill>
                  <a:srgbClr val="FF0000"/>
                </a:solidFill>
                <a:latin typeface="Courier New" pitchFamily="49" charset="0"/>
                <a:ea typeface="굴림" charset="-127"/>
              </a:rPr>
              <a:t>Acquire(</a:t>
            </a:r>
            <a:r>
              <a:rPr lang="en-US" altLang="ko-KR" sz="2000" dirty="0" err="1">
                <a:solidFill>
                  <a:srgbClr val="FF0000"/>
                </a:solidFill>
                <a:latin typeface="Courier New" pitchFamily="49" charset="0"/>
                <a:ea typeface="굴림" charset="-127"/>
              </a:rPr>
              <a:t>depositlock</a:t>
            </a:r>
            <a:r>
              <a:rPr lang="en-US" altLang="ko-KR" sz="2000" dirty="0">
                <a:solidFill>
                  <a:srgbClr val="FF0000"/>
                </a:solidFill>
                <a:latin typeface="Courier New" pitchFamily="49" charset="0"/>
                <a:ea typeface="굴림" charset="-127"/>
              </a:rPr>
              <a:t>);</a:t>
            </a:r>
            <a:br>
              <a:rPr lang="en-US" altLang="ko-KR" sz="2000" dirty="0">
                <a:solidFill>
                  <a:srgbClr val="FF0000"/>
                </a:solidFill>
                <a:latin typeface="Courier New" pitchFamily="49" charset="0"/>
                <a:ea typeface="굴림" charset="-127"/>
              </a:rPr>
            </a:br>
            <a:r>
              <a:rPr lang="en-US" altLang="ko-KR" sz="2000" dirty="0">
                <a:latin typeface="Courier New" pitchFamily="49" charset="0"/>
                <a:ea typeface="굴림" charset="-127"/>
              </a:rPr>
              <a:t>   acct = </a:t>
            </a:r>
            <a:r>
              <a:rPr lang="en-US" altLang="ko-KR" sz="2000" dirty="0" err="1">
                <a:latin typeface="Courier New" pitchFamily="49" charset="0"/>
                <a:ea typeface="굴림" charset="-127"/>
              </a:rPr>
              <a:t>GetAccount</a:t>
            </a:r>
            <a:r>
              <a:rPr lang="en-US" altLang="ko-KR" sz="2000" dirty="0">
                <a:latin typeface="Courier New" pitchFamily="49" charset="0"/>
                <a:ea typeface="굴림" charset="-127"/>
              </a:rPr>
              <a:t>(</a:t>
            </a:r>
            <a:r>
              <a:rPr lang="en-US" altLang="ko-KR" sz="2000" dirty="0" err="1">
                <a:latin typeface="Courier New" pitchFamily="49" charset="0"/>
                <a:ea typeface="굴림" charset="-127"/>
              </a:rPr>
              <a:t>actId</a:t>
            </a:r>
            <a:r>
              <a:rPr lang="en-US" altLang="ko-KR" sz="2000" dirty="0">
                <a:latin typeface="Courier New" pitchFamily="49" charset="0"/>
                <a:ea typeface="굴림" charset="-127"/>
              </a:rPr>
              <a:t>);	</a:t>
            </a:r>
            <a:br>
              <a:rPr lang="en-US" altLang="ko-KR" sz="2000" dirty="0">
                <a:latin typeface="Courier New" pitchFamily="49" charset="0"/>
                <a:ea typeface="굴림" charset="-127"/>
              </a:rPr>
            </a:br>
            <a:r>
              <a:rPr lang="en-US" altLang="ko-KR" sz="2000" dirty="0">
                <a:latin typeface="Courier New" pitchFamily="49" charset="0"/>
                <a:ea typeface="굴림" charset="-127"/>
              </a:rPr>
              <a:t>   acct-&gt;balance += amount;</a:t>
            </a:r>
            <a:br>
              <a:rPr lang="en-US" altLang="ko-KR" sz="2000" dirty="0">
                <a:latin typeface="Courier New" pitchFamily="49" charset="0"/>
                <a:ea typeface="굴림" charset="-127"/>
              </a:rPr>
            </a:br>
            <a:r>
              <a:rPr lang="en-US" altLang="ko-KR" sz="2000" dirty="0">
                <a:latin typeface="Courier New" pitchFamily="49" charset="0"/>
                <a:ea typeface="굴림" charset="-127"/>
              </a:rPr>
              <a:t>   </a:t>
            </a:r>
            <a:r>
              <a:rPr lang="en-US" altLang="ko-KR" sz="2000" dirty="0" err="1">
                <a:latin typeface="Courier New" pitchFamily="49" charset="0"/>
                <a:ea typeface="굴림" charset="-127"/>
              </a:rPr>
              <a:t>StoreAccount</a:t>
            </a:r>
            <a:r>
              <a:rPr lang="en-US" altLang="ko-KR" sz="2000" dirty="0">
                <a:latin typeface="Courier New" pitchFamily="49" charset="0"/>
                <a:ea typeface="굴림" charset="-127"/>
              </a:rPr>
              <a:t>(acct); 		</a:t>
            </a:r>
            <a:br>
              <a:rPr lang="en-US" altLang="ko-KR" sz="2000" dirty="0">
                <a:solidFill>
                  <a:schemeClr val="hlink"/>
                </a:solidFill>
                <a:latin typeface="Courier New" pitchFamily="49" charset="0"/>
                <a:ea typeface="굴림" charset="-127"/>
              </a:rPr>
            </a:br>
            <a:r>
              <a:rPr lang="en-US" altLang="ko-KR" sz="2000" dirty="0">
                <a:solidFill>
                  <a:schemeClr val="hlink"/>
                </a:solidFill>
                <a:latin typeface="Courier New" pitchFamily="49" charset="0"/>
                <a:ea typeface="굴림" charset="-127"/>
              </a:rPr>
              <a:t>   </a:t>
            </a:r>
            <a:r>
              <a:rPr lang="en-US" altLang="ko-KR" sz="2000" dirty="0">
                <a:solidFill>
                  <a:srgbClr val="FF0000"/>
                </a:solidFill>
                <a:latin typeface="Courier New" pitchFamily="49" charset="0"/>
                <a:ea typeface="굴림" charset="-127"/>
              </a:rPr>
              <a:t>Release(</a:t>
            </a:r>
            <a:r>
              <a:rPr lang="en-US" altLang="ko-KR" sz="2000" dirty="0" err="1">
                <a:solidFill>
                  <a:srgbClr val="FF0000"/>
                </a:solidFill>
                <a:latin typeface="Courier New" pitchFamily="49" charset="0"/>
                <a:ea typeface="굴림" charset="-127"/>
              </a:rPr>
              <a:t>depositlock</a:t>
            </a:r>
            <a:r>
              <a:rPr lang="en-US" altLang="ko-KR" sz="2000" dirty="0">
                <a:solidFill>
                  <a:srgbClr val="FF0000"/>
                </a:solidFill>
                <a:latin typeface="Courier New" pitchFamily="49" charset="0"/>
                <a:ea typeface="굴림" charset="-127"/>
              </a:rPr>
              <a:t>);</a:t>
            </a:r>
            <a:br>
              <a:rPr lang="en-US" altLang="ko-KR" sz="2000" dirty="0">
                <a:solidFill>
                  <a:srgbClr val="FF0000"/>
                </a:solidFill>
                <a:latin typeface="Courier New" pitchFamily="49" charset="0"/>
                <a:ea typeface="굴림" charset="-127"/>
              </a:rPr>
            </a:br>
            <a:r>
              <a:rPr lang="en-US" altLang="ko-KR" sz="2000" dirty="0">
                <a:solidFill>
                  <a:schemeClr val="hlink"/>
                </a:solidFill>
                <a:latin typeface="Courier New" pitchFamily="49" charset="0"/>
                <a:ea typeface="굴림" charset="-127"/>
              </a:rPr>
              <a:t>	</a:t>
            </a:r>
            <a:r>
              <a:rPr lang="en-US" altLang="ko-KR" sz="2000" dirty="0">
                <a:latin typeface="Courier New" pitchFamily="49" charset="0"/>
                <a:ea typeface="굴림" charset="-127"/>
              </a:rPr>
              <a:t>}</a:t>
            </a:r>
          </a:p>
          <a:p>
            <a:pPr>
              <a:tabLst>
                <a:tab pos="463550" algn="l"/>
                <a:tab pos="2166938" algn="ctr"/>
                <a:tab pos="4397375" algn="l"/>
                <a:tab pos="6338888" algn="ctr"/>
              </a:tabLst>
            </a:pPr>
            <a:r>
              <a:rPr lang="en-US" altLang="ko-KR" sz="2400" dirty="0">
                <a:ea typeface="굴림" charset="-127"/>
              </a:rPr>
              <a:t>Locking Behavior:</a:t>
            </a:r>
          </a:p>
          <a:p>
            <a:pPr lvl="1">
              <a:tabLst>
                <a:tab pos="463550" algn="l"/>
                <a:tab pos="2166938" algn="ctr"/>
                <a:tab pos="4397375" algn="l"/>
                <a:tab pos="6338888" algn="ctr"/>
              </a:tabLst>
            </a:pPr>
            <a:r>
              <a:rPr lang="en-US" altLang="ko-KR" dirty="0">
                <a:ea typeface="굴림" charset="-127"/>
              </a:rPr>
              <a:t>Only one critical section can be running at once!</a:t>
            </a:r>
          </a:p>
          <a:p>
            <a:pPr lvl="2">
              <a:tabLst>
                <a:tab pos="463550" algn="l"/>
                <a:tab pos="2166938" algn="ctr"/>
                <a:tab pos="4397375" algn="l"/>
                <a:tab pos="6338888" algn="ctr"/>
              </a:tabLst>
            </a:pPr>
            <a:r>
              <a:rPr lang="en-US" altLang="ko-KR" dirty="0">
                <a:ea typeface="굴림" charset="-127"/>
              </a:rPr>
              <a:t>Second Acquire() before release </a:t>
            </a:r>
            <a:r>
              <a:rPr lang="en-US" altLang="ko-KR" dirty="0">
                <a:ea typeface="굴림" charset="-127"/>
                <a:sym typeface="Symbol"/>
              </a:rPr>
              <a:t> second thread waits</a:t>
            </a:r>
          </a:p>
          <a:p>
            <a:pPr lvl="1">
              <a:tabLst>
                <a:tab pos="463550" algn="l"/>
                <a:tab pos="2166938" algn="ctr"/>
                <a:tab pos="4397375" algn="l"/>
                <a:tab pos="6338888" algn="ctr"/>
              </a:tabLst>
            </a:pPr>
            <a:r>
              <a:rPr lang="en-US" altLang="ko-KR" dirty="0">
                <a:ea typeface="굴림" charset="-127"/>
                <a:sym typeface="Symbol"/>
              </a:rPr>
              <a:t>As soon as Release() occurs, another Acquire() can happen</a:t>
            </a:r>
          </a:p>
          <a:p>
            <a:pPr lvl="1">
              <a:tabLst>
                <a:tab pos="463550" algn="l"/>
                <a:tab pos="2166938" algn="ctr"/>
                <a:tab pos="4397375" algn="l"/>
                <a:tab pos="6338888" algn="ctr"/>
              </a:tabLst>
            </a:pPr>
            <a:r>
              <a:rPr lang="en-US" altLang="ko-KR" dirty="0">
                <a:ea typeface="굴림" charset="-127"/>
                <a:sym typeface="Symbol"/>
              </a:rPr>
              <a:t>If many threads request lock acquisition at same time:</a:t>
            </a:r>
          </a:p>
          <a:p>
            <a:pPr lvl="2">
              <a:tabLst>
                <a:tab pos="463550" algn="l"/>
                <a:tab pos="2166938" algn="ctr"/>
                <a:tab pos="4397375" algn="l"/>
                <a:tab pos="6338888" algn="ctr"/>
              </a:tabLst>
            </a:pPr>
            <a:r>
              <a:rPr lang="en-US" altLang="ko-KR" dirty="0">
                <a:ea typeface="굴림" charset="-127"/>
                <a:sym typeface="Symbol"/>
              </a:rPr>
              <a:t>Might get </a:t>
            </a:r>
            <a:r>
              <a:rPr lang="en-US" altLang="ko-KR" dirty="0" err="1">
                <a:ea typeface="굴림" charset="-127"/>
                <a:sym typeface="Symbol"/>
              </a:rPr>
              <a:t>livelock</a:t>
            </a:r>
            <a:r>
              <a:rPr lang="en-US" altLang="ko-KR" dirty="0">
                <a:ea typeface="굴림" charset="-127"/>
                <a:sym typeface="Symbol"/>
              </a:rPr>
              <a:t>, depending on what happens on Release()</a:t>
            </a:r>
          </a:p>
          <a:p>
            <a:pPr>
              <a:tabLst>
                <a:tab pos="463550" algn="l"/>
                <a:tab pos="2166938" algn="ctr"/>
                <a:tab pos="4397375" algn="l"/>
                <a:tab pos="6338888" algn="ctr"/>
              </a:tabLst>
            </a:pPr>
            <a:r>
              <a:rPr lang="en-US" altLang="ko-KR" sz="2400" dirty="0">
                <a:ea typeface="굴림" charset="-127"/>
                <a:sym typeface="Symbol"/>
              </a:rPr>
              <a:t>Result of using locks: three instructions in critical section become Atomic! (cannot be separated)</a:t>
            </a:r>
          </a:p>
          <a:p>
            <a:pPr>
              <a:tabLst>
                <a:tab pos="463550" algn="l"/>
                <a:tab pos="2166938" algn="ctr"/>
                <a:tab pos="4397375" algn="l"/>
                <a:tab pos="6338888" algn="ctr"/>
              </a:tabLst>
            </a:pPr>
            <a:endParaRPr lang="en-US" altLang="ko-KR" dirty="0">
              <a:ea typeface="굴림" charset="-127"/>
              <a:sym typeface="Symbol"/>
            </a:endParaRPr>
          </a:p>
          <a:p>
            <a:pPr>
              <a:tabLst>
                <a:tab pos="463550" algn="l"/>
                <a:tab pos="2166938" algn="ctr"/>
                <a:tab pos="4397375" algn="l"/>
                <a:tab pos="6338888" algn="ctr"/>
              </a:tabLst>
            </a:pPr>
            <a:endParaRPr lang="en-US" altLang="ko-KR" dirty="0">
              <a:ea typeface="굴림" charset="-127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876800" y="1524000"/>
            <a:ext cx="3555496" cy="1371600"/>
            <a:chOff x="4876800" y="1524000"/>
            <a:chExt cx="3555496" cy="1371600"/>
          </a:xfrm>
        </p:grpSpPr>
        <p:sp>
          <p:nvSpPr>
            <p:cNvPr id="2" name="Right Brace 1"/>
            <p:cNvSpPr/>
            <p:nvPr/>
          </p:nvSpPr>
          <p:spPr bwMode="auto">
            <a:xfrm>
              <a:off x="4876800" y="1524000"/>
              <a:ext cx="609600" cy="1371600"/>
            </a:xfrm>
            <a:prstGeom prst="rightBrace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562600" y="1905000"/>
              <a:ext cx="28696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/>
                <a:t>Critical Section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27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6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6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6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6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6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6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6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6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6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6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6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6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6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6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6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6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6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6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534400" cy="533400"/>
          </a:xfrm>
        </p:spPr>
        <p:txBody>
          <a:bodyPr/>
          <a:lstStyle/>
          <a:p>
            <a:r>
              <a:rPr lang="en-US" altLang="ko-KR" sz="3200" dirty="0">
                <a:ea typeface="굴림" pitchFamily="50" charset="-127"/>
              </a:rPr>
              <a:t>C-Language Support for Synchronization</a:t>
            </a:r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153400" cy="5486400"/>
          </a:xfrm>
        </p:spPr>
        <p:txBody>
          <a:bodyPr/>
          <a:lstStyle/>
          <a:p>
            <a:pPr>
              <a:lnSpc>
                <a:spcPct val="80000"/>
              </a:lnSpc>
              <a:tabLst>
                <a:tab pos="688975" algn="l"/>
                <a:tab pos="1027113" algn="l"/>
                <a:tab pos="1377950" algn="l"/>
              </a:tabLst>
            </a:pPr>
            <a:r>
              <a:rPr lang="en-US" altLang="ko-KR">
                <a:ea typeface="굴림" pitchFamily="50" charset="-127"/>
              </a:rPr>
              <a:t>C language: Pretty straightforward synchronization</a:t>
            </a:r>
          </a:p>
          <a:p>
            <a:pPr lvl="1">
              <a:lnSpc>
                <a:spcPct val="80000"/>
              </a:lnSpc>
              <a:tabLst>
                <a:tab pos="688975" algn="l"/>
                <a:tab pos="1027113" algn="l"/>
                <a:tab pos="1377950" algn="l"/>
              </a:tabLst>
            </a:pPr>
            <a:r>
              <a:rPr lang="en-US" altLang="ko-KR">
                <a:ea typeface="굴림" pitchFamily="50" charset="-127"/>
              </a:rPr>
              <a:t>Just make sure you know </a:t>
            </a:r>
            <a:r>
              <a:rPr lang="en-US" altLang="ko-KR" i="1">
                <a:ea typeface="굴림" pitchFamily="50" charset="-127"/>
              </a:rPr>
              <a:t>all </a:t>
            </a:r>
            <a:r>
              <a:rPr lang="en-US" altLang="ko-KR">
                <a:ea typeface="굴림" pitchFamily="50" charset="-127"/>
              </a:rPr>
              <a:t>the code paths out of a critical section</a:t>
            </a:r>
          </a:p>
          <a:p>
            <a:pPr lvl="1">
              <a:lnSpc>
                <a:spcPct val="80000"/>
              </a:lnSpc>
              <a:buFontTx/>
              <a:buNone/>
              <a:tabLst>
                <a:tab pos="688975" algn="l"/>
                <a:tab pos="1027113" algn="l"/>
                <a:tab pos="1377950" algn="l"/>
              </a:tabLst>
            </a:pPr>
            <a:r>
              <a:rPr lang="en-US" altLang="ko-KR">
                <a:ea typeface="굴림" pitchFamily="50" charset="-127"/>
              </a:rPr>
              <a:t>	</a:t>
            </a:r>
            <a:r>
              <a:rPr lang="en-US" altLang="ko-KR" sz="2000">
                <a:latin typeface="Courier New" pitchFamily="49" charset="0"/>
                <a:ea typeface="굴림" pitchFamily="50" charset="-127"/>
              </a:rPr>
              <a:t>int Rtn() {</a:t>
            </a:r>
            <a:br>
              <a:rPr lang="en-US" altLang="ko-KR" sz="2000"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latin typeface="Courier New" pitchFamily="49" charset="0"/>
                <a:ea typeface="굴림" pitchFamily="50" charset="-127"/>
              </a:rPr>
              <a:t>		lock.acquire();</a:t>
            </a:r>
            <a:br>
              <a:rPr lang="en-US" altLang="ko-KR" sz="2000"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latin typeface="Courier New" pitchFamily="49" charset="0"/>
                <a:ea typeface="굴림" pitchFamily="50" charset="-127"/>
              </a:rPr>
              <a:t>		…</a:t>
            </a:r>
            <a:br>
              <a:rPr lang="en-US" altLang="ko-KR" sz="2000"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latin typeface="Courier New" pitchFamily="49" charset="0"/>
                <a:ea typeface="굴림" pitchFamily="50" charset="-127"/>
              </a:rPr>
              <a:t>		</a:t>
            </a:r>
            <a:r>
              <a:rPr lang="en-US" altLang="ko-KR" sz="2000">
                <a:solidFill>
                  <a:schemeClr val="hlink"/>
                </a:solidFill>
                <a:latin typeface="Courier New" pitchFamily="49" charset="0"/>
                <a:ea typeface="굴림" pitchFamily="50" charset="-127"/>
              </a:rPr>
              <a:t>if (exception) {</a:t>
            </a:r>
            <a:br>
              <a:rPr lang="en-US" altLang="ko-KR" sz="2000">
                <a:solidFill>
                  <a:schemeClr val="hlink"/>
                </a:solidFill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solidFill>
                  <a:schemeClr val="hlink"/>
                </a:solidFill>
                <a:latin typeface="Courier New" pitchFamily="49" charset="0"/>
                <a:ea typeface="굴림" pitchFamily="50" charset="-127"/>
              </a:rPr>
              <a:t>			lock.release();</a:t>
            </a:r>
            <a:br>
              <a:rPr lang="en-US" altLang="ko-KR" sz="2000">
                <a:solidFill>
                  <a:schemeClr val="hlink"/>
                </a:solidFill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solidFill>
                  <a:schemeClr val="hlink"/>
                </a:solidFill>
                <a:latin typeface="Courier New" pitchFamily="49" charset="0"/>
                <a:ea typeface="굴림" pitchFamily="50" charset="-127"/>
              </a:rPr>
              <a:t>			return errReturnCode;</a:t>
            </a:r>
            <a:br>
              <a:rPr lang="en-US" altLang="ko-KR" sz="2000">
                <a:solidFill>
                  <a:schemeClr val="hlink"/>
                </a:solidFill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solidFill>
                  <a:schemeClr val="hlink"/>
                </a:solidFill>
                <a:latin typeface="Courier New" pitchFamily="49" charset="0"/>
                <a:ea typeface="굴림" pitchFamily="50" charset="-127"/>
              </a:rPr>
              <a:t>		}</a:t>
            </a:r>
            <a:br>
              <a:rPr lang="en-US" altLang="ko-KR" sz="2000">
                <a:solidFill>
                  <a:schemeClr val="hlink"/>
                </a:solidFill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latin typeface="Courier New" pitchFamily="49" charset="0"/>
                <a:ea typeface="굴림" pitchFamily="50" charset="-127"/>
              </a:rPr>
              <a:t>		…</a:t>
            </a:r>
            <a:br>
              <a:rPr lang="en-US" altLang="ko-KR" sz="2000"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latin typeface="Courier New" pitchFamily="49" charset="0"/>
                <a:ea typeface="굴림" pitchFamily="50" charset="-127"/>
              </a:rPr>
              <a:t>		lock.release();</a:t>
            </a:r>
            <a:br>
              <a:rPr lang="en-US" altLang="ko-KR" sz="2000"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latin typeface="Courier New" pitchFamily="49" charset="0"/>
                <a:ea typeface="굴림" pitchFamily="50" charset="-127"/>
              </a:rPr>
              <a:t>		return OK;</a:t>
            </a:r>
            <a:br>
              <a:rPr lang="en-US" altLang="ko-KR" sz="2000"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latin typeface="Courier New" pitchFamily="49" charset="0"/>
                <a:ea typeface="굴림" pitchFamily="50" charset="-127"/>
              </a:rPr>
              <a:t>}</a:t>
            </a:r>
          </a:p>
          <a:p>
            <a:pPr lvl="1">
              <a:lnSpc>
                <a:spcPct val="80000"/>
              </a:lnSpc>
              <a:tabLst>
                <a:tab pos="688975" algn="l"/>
                <a:tab pos="1027113" algn="l"/>
                <a:tab pos="1377950" algn="l"/>
              </a:tabLst>
            </a:pPr>
            <a:r>
              <a:rPr lang="en-US" altLang="ko-KR">
                <a:ea typeface="굴림" pitchFamily="50" charset="-127"/>
              </a:rPr>
              <a:t>Watch out for </a:t>
            </a:r>
            <a:r>
              <a:rPr lang="en-US" altLang="ko-KR">
                <a:latin typeface="Courier New" pitchFamily="49" charset="0"/>
                <a:ea typeface="굴림" pitchFamily="50" charset="-127"/>
              </a:rPr>
              <a:t>setjmp</a:t>
            </a:r>
            <a:r>
              <a:rPr lang="en-US" altLang="ko-KR">
                <a:ea typeface="굴림" pitchFamily="50" charset="-127"/>
              </a:rPr>
              <a:t>/</a:t>
            </a:r>
            <a:r>
              <a:rPr lang="en-US" altLang="ko-KR">
                <a:latin typeface="Courier New" pitchFamily="49" charset="0"/>
                <a:ea typeface="굴림" pitchFamily="50" charset="-127"/>
              </a:rPr>
              <a:t>longjmp</a:t>
            </a:r>
            <a:r>
              <a:rPr lang="en-US" altLang="ko-KR">
                <a:ea typeface="굴림" pitchFamily="50" charset="-127"/>
              </a:rPr>
              <a:t>!</a:t>
            </a:r>
          </a:p>
          <a:p>
            <a:pPr lvl="2">
              <a:lnSpc>
                <a:spcPct val="80000"/>
              </a:lnSpc>
              <a:tabLst>
                <a:tab pos="688975" algn="l"/>
                <a:tab pos="1027113" algn="l"/>
                <a:tab pos="1377950" algn="l"/>
              </a:tabLst>
            </a:pPr>
            <a:r>
              <a:rPr lang="en-US" altLang="ko-KR">
                <a:ea typeface="굴림" pitchFamily="50" charset="-127"/>
              </a:rPr>
              <a:t>Can cause a non-local jump out of procedure</a:t>
            </a:r>
          </a:p>
          <a:p>
            <a:pPr lvl="2">
              <a:lnSpc>
                <a:spcPct val="80000"/>
              </a:lnSpc>
              <a:tabLst>
                <a:tab pos="688975" algn="l"/>
                <a:tab pos="1027113" algn="l"/>
                <a:tab pos="1377950" algn="l"/>
              </a:tabLst>
            </a:pPr>
            <a:r>
              <a:rPr lang="en-US" altLang="ko-KR">
                <a:ea typeface="굴림" pitchFamily="50" charset="-127"/>
              </a:rPr>
              <a:t>In example, procedure E calls longjmp, poping stack back to procedure B</a:t>
            </a:r>
          </a:p>
          <a:p>
            <a:pPr lvl="2">
              <a:lnSpc>
                <a:spcPct val="80000"/>
              </a:lnSpc>
              <a:tabLst>
                <a:tab pos="688975" algn="l"/>
                <a:tab pos="1027113" algn="l"/>
                <a:tab pos="1377950" algn="l"/>
              </a:tabLst>
            </a:pPr>
            <a:r>
              <a:rPr lang="en-US" altLang="ko-KR">
                <a:ea typeface="굴림" pitchFamily="50" charset="-127"/>
              </a:rPr>
              <a:t>If Procedure C had lock.acquire, problem!</a:t>
            </a:r>
          </a:p>
        </p:txBody>
      </p:sp>
      <p:grpSp>
        <p:nvGrpSpPr>
          <p:cNvPr id="541700" name="Group 4"/>
          <p:cNvGrpSpPr>
            <a:grpSpLocks/>
          </p:cNvGrpSpPr>
          <p:nvPr/>
        </p:nvGrpSpPr>
        <p:grpSpPr bwMode="auto">
          <a:xfrm>
            <a:off x="6705600" y="2133600"/>
            <a:ext cx="1966913" cy="3048000"/>
            <a:chOff x="4176" y="1200"/>
            <a:chExt cx="1239" cy="1920"/>
          </a:xfrm>
        </p:grpSpPr>
        <p:grpSp>
          <p:nvGrpSpPr>
            <p:cNvPr id="17414" name="Group 5"/>
            <p:cNvGrpSpPr>
              <a:grpSpLocks/>
            </p:cNvGrpSpPr>
            <p:nvPr/>
          </p:nvGrpSpPr>
          <p:grpSpPr bwMode="auto">
            <a:xfrm>
              <a:off x="4176" y="1200"/>
              <a:ext cx="960" cy="1920"/>
              <a:chOff x="4176" y="1344"/>
              <a:chExt cx="960" cy="1920"/>
            </a:xfrm>
          </p:grpSpPr>
          <p:sp>
            <p:nvSpPr>
              <p:cNvPr id="17418" name="Rectangle 6"/>
              <p:cNvSpPr>
                <a:spLocks noChangeArrowheads="1"/>
              </p:cNvSpPr>
              <p:nvPr/>
            </p:nvSpPr>
            <p:spPr bwMode="auto">
              <a:xfrm>
                <a:off x="4176" y="1344"/>
                <a:ext cx="960" cy="384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ko-KR">
                    <a:ea typeface="굴림" pitchFamily="50" charset="-127"/>
                  </a:rPr>
                  <a:t>Proc A</a:t>
                </a:r>
              </a:p>
            </p:txBody>
          </p:sp>
          <p:sp>
            <p:nvSpPr>
              <p:cNvPr id="17419" name="Rectangle 7"/>
              <p:cNvSpPr>
                <a:spLocks noChangeArrowheads="1"/>
              </p:cNvSpPr>
              <p:nvPr/>
            </p:nvSpPr>
            <p:spPr bwMode="auto">
              <a:xfrm>
                <a:off x="4176" y="1728"/>
                <a:ext cx="960" cy="384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ko-KR">
                    <a:ea typeface="굴림" pitchFamily="50" charset="-127"/>
                  </a:rPr>
                  <a:t>Proc B</a:t>
                </a:r>
              </a:p>
              <a:p>
                <a:r>
                  <a:rPr lang="en-US" altLang="ko-KR">
                    <a:ea typeface="굴림" pitchFamily="50" charset="-127"/>
                  </a:rPr>
                  <a:t>Calls setjmp</a:t>
                </a:r>
              </a:p>
            </p:txBody>
          </p:sp>
          <p:sp>
            <p:nvSpPr>
              <p:cNvPr id="17420" name="Rectangle 8"/>
              <p:cNvSpPr>
                <a:spLocks noChangeArrowheads="1"/>
              </p:cNvSpPr>
              <p:nvPr/>
            </p:nvSpPr>
            <p:spPr bwMode="auto">
              <a:xfrm>
                <a:off x="4176" y="2112"/>
                <a:ext cx="960" cy="384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ko-KR">
                    <a:ea typeface="굴림" pitchFamily="50" charset="-127"/>
                  </a:rPr>
                  <a:t>Proc C</a:t>
                </a:r>
              </a:p>
              <a:p>
                <a:r>
                  <a:rPr lang="en-US" altLang="ko-KR">
                    <a:ea typeface="굴림" pitchFamily="50" charset="-127"/>
                  </a:rPr>
                  <a:t>lock.acquire</a:t>
                </a:r>
              </a:p>
            </p:txBody>
          </p:sp>
          <p:sp>
            <p:nvSpPr>
              <p:cNvPr id="17421" name="Rectangle 9"/>
              <p:cNvSpPr>
                <a:spLocks noChangeArrowheads="1"/>
              </p:cNvSpPr>
              <p:nvPr/>
            </p:nvSpPr>
            <p:spPr bwMode="auto">
              <a:xfrm>
                <a:off x="4176" y="2496"/>
                <a:ext cx="960" cy="384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ko-KR">
                    <a:ea typeface="굴림" pitchFamily="50" charset="-127"/>
                  </a:rPr>
                  <a:t>Proc D</a:t>
                </a:r>
              </a:p>
            </p:txBody>
          </p:sp>
          <p:sp>
            <p:nvSpPr>
              <p:cNvPr id="17422" name="Rectangle 10"/>
              <p:cNvSpPr>
                <a:spLocks noChangeArrowheads="1"/>
              </p:cNvSpPr>
              <p:nvPr/>
            </p:nvSpPr>
            <p:spPr bwMode="auto">
              <a:xfrm>
                <a:off x="4176" y="2880"/>
                <a:ext cx="960" cy="384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ko-KR">
                    <a:ea typeface="굴림" pitchFamily="50" charset="-127"/>
                  </a:rPr>
                  <a:t>Proc E</a:t>
                </a:r>
              </a:p>
              <a:p>
                <a:r>
                  <a:rPr lang="en-US" altLang="ko-KR">
                    <a:ea typeface="굴림" pitchFamily="50" charset="-127"/>
                  </a:rPr>
                  <a:t>Calls longjmp</a:t>
                </a:r>
              </a:p>
            </p:txBody>
          </p:sp>
        </p:grpSp>
        <p:grpSp>
          <p:nvGrpSpPr>
            <p:cNvPr id="17415" name="Group 11"/>
            <p:cNvGrpSpPr>
              <a:grpSpLocks/>
            </p:cNvGrpSpPr>
            <p:nvPr/>
          </p:nvGrpSpPr>
          <p:grpSpPr bwMode="auto">
            <a:xfrm>
              <a:off x="5184" y="1296"/>
              <a:ext cx="231" cy="1536"/>
              <a:chOff x="5184" y="1296"/>
              <a:chExt cx="231" cy="1536"/>
            </a:xfrm>
          </p:grpSpPr>
          <p:sp>
            <p:nvSpPr>
              <p:cNvPr id="17416" name="Text Box 12"/>
              <p:cNvSpPr txBox="1">
                <a:spLocks noChangeArrowheads="1"/>
              </p:cNvSpPr>
              <p:nvPr/>
            </p:nvSpPr>
            <p:spPr bwMode="auto">
              <a:xfrm rot="5400000">
                <a:off x="4775" y="1705"/>
                <a:ext cx="1049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r>
                  <a:rPr lang="en-US" altLang="ko-KR">
                    <a:ea typeface="굴림" pitchFamily="50" charset="-127"/>
                  </a:rPr>
                  <a:t>Stack growth</a:t>
                </a:r>
              </a:p>
            </p:txBody>
          </p:sp>
          <p:sp>
            <p:nvSpPr>
              <p:cNvPr id="17417" name="Line 13"/>
              <p:cNvSpPr>
                <a:spLocks noChangeShapeType="1"/>
              </p:cNvSpPr>
              <p:nvPr/>
            </p:nvSpPr>
            <p:spPr bwMode="auto">
              <a:xfrm>
                <a:off x="5299" y="2304"/>
                <a:ext cx="0" cy="5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</p:grpSp>
      <p:sp>
        <p:nvSpPr>
          <p:cNvPr id="541710" name="AutoShape 14"/>
          <p:cNvSpPr>
            <a:spLocks noChangeArrowheads="1"/>
          </p:cNvSpPr>
          <p:nvPr/>
        </p:nvSpPr>
        <p:spPr bwMode="auto">
          <a:xfrm rot="-3025888">
            <a:off x="5545138" y="4086225"/>
            <a:ext cx="1143000" cy="533400"/>
          </a:xfrm>
          <a:prstGeom prst="rightArrow">
            <a:avLst>
              <a:gd name="adj1" fmla="val 50000"/>
              <a:gd name="adj2" fmla="val 53571"/>
            </a:avLst>
          </a:prstGeom>
          <a:solidFill>
            <a:srgbClr val="00FF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1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1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1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1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1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1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1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41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1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1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1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1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41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1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1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4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699" grpId="0" build="p"/>
      <p:bldP spid="5417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" y="152400"/>
            <a:ext cx="9448800" cy="533400"/>
          </a:xfrm>
        </p:spPr>
        <p:txBody>
          <a:bodyPr/>
          <a:lstStyle/>
          <a:p>
            <a:r>
              <a:rPr lang="en-US" altLang="ko-KR" sz="3200" dirty="0">
                <a:ea typeface="굴림" pitchFamily="50" charset="-127"/>
              </a:rPr>
              <a:t>C++ Language Support for Synchronization (</a:t>
            </a:r>
            <a:r>
              <a:rPr lang="en-US" altLang="ko-KR" sz="3200" dirty="0" err="1">
                <a:ea typeface="굴림" pitchFamily="50" charset="-127"/>
              </a:rPr>
              <a:t>con’t</a:t>
            </a:r>
            <a:r>
              <a:rPr lang="en-US" altLang="ko-KR" sz="3200" dirty="0">
                <a:ea typeface="굴림" pitchFamily="50" charset="-127"/>
              </a:rPr>
              <a:t>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85800"/>
            <a:ext cx="8686800" cy="60198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15000"/>
              </a:spcBef>
              <a:tabLst>
                <a:tab pos="1027113" algn="l"/>
                <a:tab pos="1377950" algn="l"/>
                <a:tab pos="1716088" algn="l"/>
                <a:tab pos="4121150" algn="l"/>
              </a:tabLst>
            </a:pPr>
            <a:r>
              <a:rPr lang="en-US" altLang="ko-KR">
                <a:ea typeface="굴림" pitchFamily="50" charset="-127"/>
              </a:rPr>
              <a:t>Must catch all exceptions in critical sections</a:t>
            </a:r>
          </a:p>
          <a:p>
            <a:pPr lvl="1">
              <a:lnSpc>
                <a:spcPct val="85000"/>
              </a:lnSpc>
              <a:spcBef>
                <a:spcPct val="15000"/>
              </a:spcBef>
              <a:tabLst>
                <a:tab pos="1027113" algn="l"/>
                <a:tab pos="1377950" algn="l"/>
                <a:tab pos="1716088" algn="l"/>
                <a:tab pos="4121150" algn="l"/>
              </a:tabLst>
            </a:pPr>
            <a:r>
              <a:rPr lang="en-US" altLang="ko-KR">
                <a:ea typeface="굴림" pitchFamily="50" charset="-127"/>
              </a:rPr>
              <a:t>Catch exceptions, release lock, and re-throw exception:</a:t>
            </a:r>
            <a:br>
              <a:rPr lang="en-US" altLang="ko-KR">
                <a:ea typeface="굴림" pitchFamily="50" charset="-127"/>
              </a:rPr>
            </a:br>
            <a:r>
              <a:rPr lang="en-US" altLang="ko-KR">
                <a:ea typeface="굴림" pitchFamily="50" charset="-127"/>
              </a:rPr>
              <a:t>	</a:t>
            </a:r>
            <a:r>
              <a:rPr lang="en-US" altLang="ko-KR" sz="2000">
                <a:latin typeface="Courier New" pitchFamily="49" charset="0"/>
                <a:ea typeface="굴림" pitchFamily="50" charset="-127"/>
              </a:rPr>
              <a:t>void Rtn() {</a:t>
            </a:r>
            <a:br>
              <a:rPr lang="en-US" altLang="ko-KR" sz="2000"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latin typeface="Courier New" pitchFamily="49" charset="0"/>
                <a:ea typeface="굴림" pitchFamily="50" charset="-127"/>
              </a:rPr>
              <a:t>		lock.acquire();</a:t>
            </a:r>
            <a:br>
              <a:rPr lang="en-US" altLang="ko-KR" sz="2000"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latin typeface="Courier New" pitchFamily="49" charset="0"/>
                <a:ea typeface="굴림" pitchFamily="50" charset="-127"/>
              </a:rPr>
              <a:t>		</a:t>
            </a:r>
            <a:r>
              <a:rPr lang="en-US" altLang="ko-KR" sz="2000">
                <a:solidFill>
                  <a:schemeClr val="hlink"/>
                </a:solidFill>
                <a:latin typeface="Courier New" pitchFamily="49" charset="0"/>
                <a:ea typeface="굴림" pitchFamily="50" charset="-127"/>
              </a:rPr>
              <a:t>try {</a:t>
            </a:r>
            <a:br>
              <a:rPr lang="en-US" altLang="ko-KR" sz="2000">
                <a:solidFill>
                  <a:schemeClr val="hlink"/>
                </a:solidFill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latin typeface="Courier New" pitchFamily="49" charset="0"/>
                <a:ea typeface="굴림" pitchFamily="50" charset="-127"/>
              </a:rPr>
              <a:t>			…</a:t>
            </a:r>
            <a:br>
              <a:rPr lang="en-US" altLang="ko-KR" sz="2000"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latin typeface="Courier New" pitchFamily="49" charset="0"/>
                <a:ea typeface="굴림" pitchFamily="50" charset="-127"/>
              </a:rPr>
              <a:t>			DoFoo();</a:t>
            </a:r>
            <a:br>
              <a:rPr lang="en-US" altLang="ko-KR" sz="2000"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latin typeface="Courier New" pitchFamily="49" charset="0"/>
                <a:ea typeface="굴림" pitchFamily="50" charset="-127"/>
              </a:rPr>
              <a:t>			…</a:t>
            </a:r>
            <a:br>
              <a:rPr lang="en-US" altLang="ko-KR" sz="2000"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latin typeface="Courier New" pitchFamily="49" charset="0"/>
                <a:ea typeface="굴림" pitchFamily="50" charset="-127"/>
              </a:rPr>
              <a:t>		</a:t>
            </a:r>
            <a:r>
              <a:rPr lang="en-US" altLang="ko-KR" sz="2000">
                <a:solidFill>
                  <a:schemeClr val="hlink"/>
                </a:solidFill>
                <a:latin typeface="Courier New" pitchFamily="49" charset="0"/>
                <a:ea typeface="굴림" pitchFamily="50" charset="-127"/>
              </a:rPr>
              <a:t>} catch (…) {	// catch exception</a:t>
            </a:r>
            <a:br>
              <a:rPr lang="en-US" altLang="ko-KR" sz="2000">
                <a:solidFill>
                  <a:schemeClr val="hlink"/>
                </a:solidFill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solidFill>
                  <a:schemeClr val="hlink"/>
                </a:solidFill>
                <a:latin typeface="Courier New" pitchFamily="49" charset="0"/>
                <a:ea typeface="굴림" pitchFamily="50" charset="-127"/>
              </a:rPr>
              <a:t>			lock.release();	// release lock</a:t>
            </a:r>
            <a:br>
              <a:rPr lang="en-US" altLang="ko-KR" sz="2000">
                <a:solidFill>
                  <a:schemeClr val="hlink"/>
                </a:solidFill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solidFill>
                  <a:schemeClr val="hlink"/>
                </a:solidFill>
                <a:latin typeface="Courier New" pitchFamily="49" charset="0"/>
                <a:ea typeface="굴림" pitchFamily="50" charset="-127"/>
              </a:rPr>
              <a:t>			throw; 	// re-throw the exception</a:t>
            </a:r>
            <a:br>
              <a:rPr lang="en-US" altLang="ko-KR" sz="2000">
                <a:solidFill>
                  <a:schemeClr val="hlink"/>
                </a:solidFill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solidFill>
                  <a:schemeClr val="hlink"/>
                </a:solidFill>
                <a:latin typeface="Courier New" pitchFamily="49" charset="0"/>
                <a:ea typeface="굴림" pitchFamily="50" charset="-127"/>
              </a:rPr>
              <a:t>		}</a:t>
            </a:r>
            <a:br>
              <a:rPr lang="en-US" altLang="ko-KR" sz="2000">
                <a:solidFill>
                  <a:schemeClr val="hlink"/>
                </a:solidFill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latin typeface="Courier New" pitchFamily="49" charset="0"/>
                <a:ea typeface="굴림" pitchFamily="50" charset="-127"/>
              </a:rPr>
              <a:t>		lock.release();</a:t>
            </a:r>
            <a:br>
              <a:rPr lang="en-US" altLang="ko-KR" sz="2000"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latin typeface="Courier New" pitchFamily="49" charset="0"/>
                <a:ea typeface="굴림" pitchFamily="50" charset="-127"/>
              </a:rPr>
              <a:t>	}</a:t>
            </a:r>
            <a:br>
              <a:rPr lang="en-US" altLang="ko-KR" sz="2000"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latin typeface="Courier New" pitchFamily="49" charset="0"/>
                <a:ea typeface="굴림" pitchFamily="50" charset="-127"/>
              </a:rPr>
              <a:t>	void DoFoo() {</a:t>
            </a:r>
            <a:br>
              <a:rPr lang="en-US" altLang="ko-KR" sz="2000"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latin typeface="Courier New" pitchFamily="49" charset="0"/>
                <a:ea typeface="굴림" pitchFamily="50" charset="-127"/>
              </a:rPr>
              <a:t>		…</a:t>
            </a:r>
            <a:br>
              <a:rPr lang="en-US" altLang="ko-KR" sz="2000"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latin typeface="Courier New" pitchFamily="49" charset="0"/>
                <a:ea typeface="굴림" pitchFamily="50" charset="-127"/>
              </a:rPr>
              <a:t>		if (exception) throw errException;</a:t>
            </a:r>
            <a:br>
              <a:rPr lang="en-US" altLang="ko-KR" sz="2000"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latin typeface="Courier New" pitchFamily="49" charset="0"/>
                <a:ea typeface="굴림" pitchFamily="50" charset="-127"/>
              </a:rPr>
              <a:t>		…</a:t>
            </a:r>
            <a:br>
              <a:rPr lang="en-US" altLang="ko-KR" sz="2000">
                <a:latin typeface="Courier New" pitchFamily="49" charset="0"/>
                <a:ea typeface="굴림" pitchFamily="50" charset="-127"/>
              </a:rPr>
            </a:br>
            <a:r>
              <a:rPr lang="en-US" altLang="ko-KR" sz="2000">
                <a:latin typeface="Courier New" pitchFamily="49" charset="0"/>
                <a:ea typeface="굴림" pitchFamily="50" charset="-127"/>
              </a:rPr>
              <a:t>	}</a:t>
            </a:r>
          </a:p>
          <a:p>
            <a:pPr lvl="1">
              <a:lnSpc>
                <a:spcPct val="85000"/>
              </a:lnSpc>
              <a:spcBef>
                <a:spcPct val="15000"/>
              </a:spcBef>
              <a:tabLst>
                <a:tab pos="1027113" algn="l"/>
                <a:tab pos="1377950" algn="l"/>
                <a:tab pos="1716088" algn="l"/>
                <a:tab pos="4121150" algn="l"/>
              </a:tabLst>
            </a:pPr>
            <a:r>
              <a:rPr lang="en-US" altLang="ko-KR">
                <a:solidFill>
                  <a:schemeClr val="hlink"/>
                </a:solidFill>
                <a:ea typeface="굴림" pitchFamily="50" charset="-127"/>
              </a:rPr>
              <a:t>Even Better: auto_ptr&lt;T&gt; facility.  See C++ Spec.</a:t>
            </a:r>
          </a:p>
          <a:p>
            <a:pPr lvl="2">
              <a:lnSpc>
                <a:spcPct val="85000"/>
              </a:lnSpc>
              <a:spcBef>
                <a:spcPct val="15000"/>
              </a:spcBef>
              <a:tabLst>
                <a:tab pos="1027113" algn="l"/>
                <a:tab pos="1377950" algn="l"/>
                <a:tab pos="1716088" algn="l"/>
                <a:tab pos="4121150" algn="l"/>
              </a:tabLst>
            </a:pPr>
            <a:r>
              <a:rPr lang="en-US" altLang="ko-KR">
                <a:solidFill>
                  <a:schemeClr val="hlink"/>
                </a:solidFill>
                <a:ea typeface="굴림" pitchFamily="50" charset="-127"/>
              </a:rPr>
              <a:t>Can deallocate/free lock regardless of exit method</a:t>
            </a:r>
          </a:p>
        </p:txBody>
      </p:sp>
    </p:spTree>
    <p:extLst>
      <p:ext uri="{BB962C8B-B14F-4D97-AF65-F5344CB8AC3E}">
        <p14:creationId xmlns:p14="http://schemas.microsoft.com/office/powerpoint/2010/main" val="2264157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304800"/>
            <a:ext cx="7772400" cy="990600"/>
          </a:xfrm>
        </p:spPr>
        <p:txBody>
          <a:bodyPr/>
          <a:lstStyle/>
          <a:p>
            <a:r>
              <a:rPr lang="en-US" altLang="ko-KR" dirty="0">
                <a:ea typeface="Gulim" pitchFamily="34" charset="-127"/>
              </a:rPr>
              <a:t>Problem: Busy-Waiting for Lock</a:t>
            </a:r>
          </a:p>
        </p:txBody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0200" y="685800"/>
            <a:ext cx="8534400" cy="6096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Gulim" pitchFamily="34" charset="-127"/>
              </a:rPr>
              <a:t>Positives for this solution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itchFamily="34" charset="-127"/>
              </a:rPr>
              <a:t>Machine can receive interrupts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itchFamily="34" charset="-127"/>
              </a:rPr>
              <a:t>User code can use this lock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itchFamily="34" charset="-127"/>
              </a:rPr>
              <a:t>Works on a multiprocessor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Gulim" pitchFamily="34" charset="-127"/>
              </a:rPr>
              <a:t>Negatives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itchFamily="34" charset="-127"/>
              </a:rPr>
              <a:t>This is very inefficient because the busy-waiting thread will consume cycles waiting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itchFamily="34" charset="-127"/>
              </a:rPr>
              <a:t>Waiting thread may take cycles away from thread holding lock (no one wins!)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Gulim" pitchFamily="34" charset="-127"/>
              </a:rPr>
              <a:t>Priority Inversion</a:t>
            </a:r>
            <a:r>
              <a:rPr lang="en-US" altLang="ko-KR" dirty="0">
                <a:ea typeface="Gulim" pitchFamily="34" charset="-127"/>
              </a:rPr>
              <a:t>: If busy-waiting thread has higher priority than thread holding lock </a:t>
            </a:r>
            <a:r>
              <a:rPr lang="en-US" altLang="ko-KR" dirty="0">
                <a:ea typeface="Gulim" pitchFamily="34" charset="-127"/>
                <a:sym typeface="Symbol" pitchFamily="18" charset="2"/>
              </a:rPr>
              <a:t> no progress!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Gulim" pitchFamily="34" charset="-127"/>
              </a:rPr>
              <a:t>Priority Inversion problem with original Martian rover 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Gulim" pitchFamily="34" charset="-127"/>
              </a:rPr>
              <a:t>For semaphores and monitors, waiting thread may wait for an arbitrary length of time!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itchFamily="34" charset="-127"/>
              </a:rPr>
              <a:t>Thus even if busy-waiting was OK for locks, definitely not ok for other primitives</a:t>
            </a:r>
          </a:p>
        </p:txBody>
      </p:sp>
      <p:pic>
        <p:nvPicPr>
          <p:cNvPr id="21508" name="Picture 9" descr="MCj028543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685800"/>
            <a:ext cx="1851025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690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5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5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5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5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5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5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5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5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5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5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5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5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5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5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5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5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55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55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5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5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5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5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683" grpId="0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152400"/>
            <a:ext cx="7772400" cy="990600"/>
          </a:xfrm>
        </p:spPr>
        <p:txBody>
          <a:bodyPr/>
          <a:lstStyle/>
          <a:p>
            <a:r>
              <a:rPr lang="en-US"/>
              <a:t>Busy-wait vs Blocking</a:t>
            </a:r>
          </a:p>
        </p:txBody>
      </p:sp>
      <p:sp>
        <p:nvSpPr>
          <p:cNvPr id="32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686800" cy="55626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dirty="0"/>
              <a:t>Busy-wait: I.e. spin lock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Keep trying to acquire lock until read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Very low latency/processor overhead! 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Very high system overhead!  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Causing stress on network while spinning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Processor is not doing anything else useful</a:t>
            </a:r>
          </a:p>
          <a:p>
            <a:pPr>
              <a:lnSpc>
                <a:spcPct val="80000"/>
              </a:lnSpc>
            </a:pPr>
            <a:r>
              <a:rPr lang="en-US" dirty="0"/>
              <a:t>Blocking: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If can’t acquire lock, </a:t>
            </a:r>
            <a:r>
              <a:rPr lang="en-US" dirty="0" err="1"/>
              <a:t>deschedule</a:t>
            </a:r>
            <a:r>
              <a:rPr lang="en-US" dirty="0"/>
              <a:t> process (I.e. unload state)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Higher latency/processor overhead (1000s of cycles?)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Takes time to unload/restart task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Notification mechanism needed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Low system </a:t>
            </a:r>
            <a:r>
              <a:rPr lang="en-US" dirty="0" err="1"/>
              <a:t>overheadd</a:t>
            </a:r>
            <a:endParaRPr lang="en-US" dirty="0"/>
          </a:p>
          <a:p>
            <a:pPr lvl="2">
              <a:lnSpc>
                <a:spcPct val="80000"/>
              </a:lnSpc>
            </a:pPr>
            <a:r>
              <a:rPr lang="en-US" dirty="0"/>
              <a:t>No stress on network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Processor does something useful</a:t>
            </a:r>
          </a:p>
          <a:p>
            <a:pPr>
              <a:lnSpc>
                <a:spcPct val="80000"/>
              </a:lnSpc>
            </a:pPr>
            <a:r>
              <a:rPr lang="en-US" dirty="0"/>
              <a:t>Hybrid: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Spin for a while, then block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2-competitive: spin until have waited blocking time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 lvl="2">
              <a:lnSpc>
                <a:spcPct val="8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74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7772400" cy="990600"/>
          </a:xfrm>
        </p:spPr>
        <p:txBody>
          <a:bodyPr/>
          <a:lstStyle/>
          <a:p>
            <a:r>
              <a:rPr lang="en-US" dirty="0"/>
              <a:t>What about barriers?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8686800" cy="5791200"/>
          </a:xfrm>
        </p:spPr>
        <p:txBody>
          <a:bodyPr>
            <a:normAutofit lnSpcReduction="10000"/>
          </a:bodyPr>
          <a:lstStyle/>
          <a:p>
            <a:pPr>
              <a:lnSpc>
                <a:spcPct val="85000"/>
              </a:lnSpc>
              <a:spcBef>
                <a:spcPct val="15000"/>
              </a:spcBef>
            </a:pPr>
            <a:r>
              <a:rPr lang="en-US" dirty="0"/>
              <a:t>Barrier – global (/coordinated) synchronization</a:t>
            </a:r>
          </a:p>
          <a:p>
            <a:pPr lvl="1">
              <a:lnSpc>
                <a:spcPct val="85000"/>
              </a:lnSpc>
              <a:spcBef>
                <a:spcPct val="15000"/>
              </a:spcBef>
            </a:pPr>
            <a:r>
              <a:rPr lang="en-US" sz="2000" dirty="0"/>
              <a:t>simple use of barriers -- all threads hit the same one</a:t>
            </a:r>
          </a:p>
          <a:p>
            <a:pPr>
              <a:lnSpc>
                <a:spcPct val="85000"/>
              </a:lnSpc>
              <a:spcBef>
                <a:spcPct val="15000"/>
              </a:spcBef>
              <a:buSzTx/>
              <a:buFontTx/>
              <a:buNone/>
            </a:pP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       </a:t>
            </a:r>
            <a:r>
              <a:rPr lang="en-US" sz="2000" dirty="0" err="1">
                <a:solidFill>
                  <a:schemeClr val="hlink"/>
                </a:solidFill>
                <a:latin typeface="Courier New" pitchFamily="49" charset="0"/>
              </a:rPr>
              <a:t>work_on_my_subgrid</a:t>
            </a:r>
            <a:r>
              <a:rPr lang="en-US" sz="2000" dirty="0">
                <a:solidFill>
                  <a:schemeClr val="hlink"/>
                </a:solidFill>
                <a:latin typeface="Courier New" pitchFamily="49" charset="0"/>
              </a:rPr>
              <a:t>();</a:t>
            </a:r>
          </a:p>
          <a:p>
            <a:pPr>
              <a:lnSpc>
                <a:spcPct val="85000"/>
              </a:lnSpc>
              <a:spcBef>
                <a:spcPct val="15000"/>
              </a:spcBef>
              <a:buSzTx/>
              <a:buFontTx/>
              <a:buNone/>
            </a:pPr>
            <a:r>
              <a:rPr lang="en-US" sz="2000" dirty="0">
                <a:solidFill>
                  <a:schemeClr val="hlink"/>
                </a:solidFill>
                <a:latin typeface="Courier New" pitchFamily="49" charset="0"/>
              </a:rPr>
              <a:t>       barrier();</a:t>
            </a:r>
          </a:p>
          <a:p>
            <a:pPr>
              <a:lnSpc>
                <a:spcPct val="85000"/>
              </a:lnSpc>
              <a:spcBef>
                <a:spcPct val="15000"/>
              </a:spcBef>
              <a:buSzTx/>
              <a:buFontTx/>
              <a:buNone/>
            </a:pPr>
            <a:r>
              <a:rPr lang="en-US" sz="2000" dirty="0">
                <a:solidFill>
                  <a:schemeClr val="hlink"/>
                </a:solidFill>
                <a:latin typeface="Courier New" pitchFamily="49" charset="0"/>
              </a:rPr>
              <a:t>       </a:t>
            </a:r>
            <a:r>
              <a:rPr lang="en-US" sz="2000" dirty="0" err="1">
                <a:solidFill>
                  <a:schemeClr val="hlink"/>
                </a:solidFill>
                <a:latin typeface="Courier New" pitchFamily="49" charset="0"/>
              </a:rPr>
              <a:t>read_neighboring_values</a:t>
            </a:r>
            <a:r>
              <a:rPr lang="en-US" sz="2000" dirty="0">
                <a:solidFill>
                  <a:schemeClr val="hlink"/>
                </a:solidFill>
                <a:latin typeface="Courier New" pitchFamily="49" charset="0"/>
              </a:rPr>
              <a:t>();</a:t>
            </a:r>
          </a:p>
          <a:p>
            <a:pPr>
              <a:lnSpc>
                <a:spcPct val="85000"/>
              </a:lnSpc>
              <a:spcBef>
                <a:spcPct val="15000"/>
              </a:spcBef>
              <a:buSzTx/>
              <a:buFontTx/>
              <a:buNone/>
            </a:pPr>
            <a:r>
              <a:rPr lang="en-US" sz="2000" dirty="0">
                <a:solidFill>
                  <a:schemeClr val="hlink"/>
                </a:solidFill>
                <a:latin typeface="Courier New" pitchFamily="49" charset="0"/>
              </a:rPr>
              <a:t>       barrier();</a:t>
            </a:r>
            <a:endParaRPr lang="en-US" sz="2800" dirty="0">
              <a:solidFill>
                <a:schemeClr val="hlink"/>
              </a:solidFill>
              <a:latin typeface="Courier New" pitchFamily="49" charset="0"/>
            </a:endParaRPr>
          </a:p>
          <a:p>
            <a:pPr lvl="1">
              <a:lnSpc>
                <a:spcPct val="85000"/>
              </a:lnSpc>
              <a:spcBef>
                <a:spcPct val="15000"/>
              </a:spcBef>
            </a:pPr>
            <a:r>
              <a:rPr lang="en-US" sz="2000" dirty="0"/>
              <a:t>barriers are not provided in all thread libraries</a:t>
            </a:r>
          </a:p>
          <a:p>
            <a:pPr>
              <a:lnSpc>
                <a:spcPct val="85000"/>
              </a:lnSpc>
              <a:spcBef>
                <a:spcPct val="15000"/>
              </a:spcBef>
            </a:pPr>
            <a:r>
              <a:rPr lang="en-US" dirty="0"/>
              <a:t>How to implement barrier?</a:t>
            </a:r>
          </a:p>
          <a:p>
            <a:pPr lvl="1">
              <a:lnSpc>
                <a:spcPct val="85000"/>
              </a:lnSpc>
              <a:spcBef>
                <a:spcPct val="15000"/>
              </a:spcBef>
            </a:pPr>
            <a:r>
              <a:rPr lang="en-US" dirty="0"/>
              <a:t>Global </a:t>
            </a:r>
            <a:r>
              <a:rPr lang="en-US" dirty="0">
                <a:solidFill>
                  <a:srgbClr val="FF0000"/>
                </a:solidFill>
              </a:rPr>
              <a:t>counter</a:t>
            </a:r>
            <a:r>
              <a:rPr lang="en-US" dirty="0"/>
              <a:t> representing number of threads still waiting to arrive and </a:t>
            </a:r>
            <a:r>
              <a:rPr lang="en-US" dirty="0">
                <a:solidFill>
                  <a:srgbClr val="FF0000"/>
                </a:solidFill>
              </a:rPr>
              <a:t>parity </a:t>
            </a:r>
            <a:r>
              <a:rPr lang="en-US" dirty="0"/>
              <a:t>representing phase</a:t>
            </a:r>
          </a:p>
          <a:p>
            <a:pPr lvl="2">
              <a:lnSpc>
                <a:spcPct val="85000"/>
              </a:lnSpc>
              <a:spcBef>
                <a:spcPct val="15000"/>
              </a:spcBef>
            </a:pPr>
            <a:r>
              <a:rPr lang="en-US" dirty="0"/>
              <a:t>Initialize counter to zero, set parity variable to “even”</a:t>
            </a:r>
          </a:p>
          <a:p>
            <a:pPr lvl="2">
              <a:lnSpc>
                <a:spcPct val="85000"/>
              </a:lnSpc>
              <a:spcBef>
                <a:spcPct val="15000"/>
              </a:spcBef>
            </a:pPr>
            <a:r>
              <a:rPr lang="en-US" dirty="0"/>
              <a:t>Each thread that enters saves parity variable and</a:t>
            </a:r>
          </a:p>
          <a:p>
            <a:pPr lvl="3">
              <a:lnSpc>
                <a:spcPct val="85000"/>
              </a:lnSpc>
              <a:spcBef>
                <a:spcPct val="15000"/>
              </a:spcBef>
            </a:pPr>
            <a:r>
              <a:rPr lang="en-US" dirty="0"/>
              <a:t>Atomically increments counter if even</a:t>
            </a:r>
          </a:p>
          <a:p>
            <a:pPr lvl="3">
              <a:lnSpc>
                <a:spcPct val="85000"/>
              </a:lnSpc>
              <a:spcBef>
                <a:spcPct val="15000"/>
              </a:spcBef>
            </a:pPr>
            <a:r>
              <a:rPr lang="en-US" dirty="0"/>
              <a:t>Atomically decrements counter if odd</a:t>
            </a:r>
          </a:p>
          <a:p>
            <a:pPr lvl="2">
              <a:lnSpc>
                <a:spcPct val="85000"/>
              </a:lnSpc>
              <a:spcBef>
                <a:spcPct val="15000"/>
              </a:spcBef>
            </a:pPr>
            <a:r>
              <a:rPr lang="en-US" dirty="0"/>
              <a:t>If counter not at extreme value </a:t>
            </a:r>
            <a:r>
              <a:rPr lang="en-US" dirty="0">
                <a:solidFill>
                  <a:srgbClr val="FF0000"/>
                </a:solidFill>
              </a:rPr>
              <a:t>spin</a:t>
            </a:r>
            <a:r>
              <a:rPr lang="en-US" dirty="0"/>
              <a:t> until parity changes</a:t>
            </a:r>
          </a:p>
          <a:p>
            <a:pPr lvl="3">
              <a:lnSpc>
                <a:spcPct val="85000"/>
              </a:lnSpc>
              <a:spcBef>
                <a:spcPct val="15000"/>
              </a:spcBef>
            </a:pPr>
            <a:r>
              <a:rPr lang="en-US" dirty="0"/>
              <a:t>i.e. </a:t>
            </a:r>
            <a:r>
              <a:rPr lang="en-US" dirty="0" err="1"/>
              <a:t>Num</a:t>
            </a:r>
            <a:r>
              <a:rPr lang="en-US" dirty="0"/>
              <a:t> threads if “even” or zero if “odd”</a:t>
            </a:r>
          </a:p>
          <a:p>
            <a:pPr lvl="2">
              <a:lnSpc>
                <a:spcPct val="85000"/>
              </a:lnSpc>
              <a:spcBef>
                <a:spcPct val="15000"/>
              </a:spcBef>
            </a:pPr>
            <a:r>
              <a:rPr lang="en-US" dirty="0"/>
              <a:t>Else, flip parity, exit barrier</a:t>
            </a:r>
          </a:p>
          <a:p>
            <a:pPr lvl="1">
              <a:lnSpc>
                <a:spcPct val="85000"/>
              </a:lnSpc>
              <a:spcBef>
                <a:spcPct val="15000"/>
              </a:spcBef>
            </a:pPr>
            <a:r>
              <a:rPr lang="en-US" dirty="0"/>
              <a:t>Better for large numbers of processors – implement atomic counter via combining tree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948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228600"/>
            <a:ext cx="7772400" cy="990600"/>
          </a:xfrm>
        </p:spPr>
        <p:txBody>
          <a:bodyPr/>
          <a:lstStyle/>
          <a:p>
            <a:r>
              <a:rPr lang="en-US" altLang="ko-KR" dirty="0">
                <a:ea typeface="Gulim" pitchFamily="34" charset="-127"/>
              </a:rPr>
              <a:t>Summary (Synchronization)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3200" y="685800"/>
            <a:ext cx="8686800" cy="5867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>
                <a:ea typeface="Gulim" pitchFamily="34" charset="-127"/>
              </a:rPr>
              <a:t>Important concept: Atomic Operations</a:t>
            </a:r>
          </a:p>
          <a:p>
            <a:pPr lvl="1">
              <a:lnSpc>
                <a:spcPct val="80000"/>
              </a:lnSpc>
            </a:pPr>
            <a:r>
              <a:rPr lang="en-US" altLang="ko-KR">
                <a:ea typeface="Gulim" pitchFamily="34" charset="-127"/>
              </a:rPr>
              <a:t>An operation that runs to completion or not at all</a:t>
            </a:r>
          </a:p>
          <a:p>
            <a:pPr lvl="1">
              <a:lnSpc>
                <a:spcPct val="80000"/>
              </a:lnSpc>
            </a:pPr>
            <a:r>
              <a:rPr lang="en-US" altLang="ko-KR">
                <a:ea typeface="Gulim" pitchFamily="34" charset="-127"/>
              </a:rPr>
              <a:t>These are the primitives on which to construct various synchronization primitives</a:t>
            </a:r>
          </a:p>
          <a:p>
            <a:pPr>
              <a:lnSpc>
                <a:spcPct val="80000"/>
              </a:lnSpc>
            </a:pPr>
            <a:r>
              <a:rPr lang="en-US" altLang="ko-KR">
                <a:ea typeface="Gulim" pitchFamily="34" charset="-127"/>
              </a:rPr>
              <a:t>Talked about hardware atomicity primitives:</a:t>
            </a:r>
          </a:p>
          <a:p>
            <a:pPr lvl="1">
              <a:lnSpc>
                <a:spcPct val="80000"/>
              </a:lnSpc>
            </a:pPr>
            <a:r>
              <a:rPr lang="en-US" altLang="ko-KR">
                <a:ea typeface="Gulim" pitchFamily="34" charset="-127"/>
              </a:rPr>
              <a:t>Disabling of Interrupts, test&amp;set, swap, comp&amp;swap, load-linked/store conditional</a:t>
            </a:r>
          </a:p>
          <a:p>
            <a:pPr>
              <a:lnSpc>
                <a:spcPct val="80000"/>
              </a:lnSpc>
            </a:pPr>
            <a:r>
              <a:rPr lang="en-US" altLang="ko-KR">
                <a:ea typeface="Gulim" pitchFamily="34" charset="-127"/>
              </a:rPr>
              <a:t>Showed several constructions of Locks</a:t>
            </a:r>
          </a:p>
          <a:p>
            <a:pPr lvl="1">
              <a:lnSpc>
                <a:spcPct val="80000"/>
              </a:lnSpc>
            </a:pPr>
            <a:r>
              <a:rPr lang="en-US" altLang="ko-KR">
                <a:ea typeface="Gulim" pitchFamily="34" charset="-127"/>
              </a:rPr>
              <a:t>Must be very careful not to waste/tie up machine resources</a:t>
            </a:r>
          </a:p>
          <a:p>
            <a:pPr lvl="2">
              <a:lnSpc>
                <a:spcPct val="80000"/>
              </a:lnSpc>
            </a:pPr>
            <a:r>
              <a:rPr lang="en-US" altLang="ko-KR">
                <a:ea typeface="Gulim" pitchFamily="34" charset="-127"/>
              </a:rPr>
              <a:t>Shouldn’t disable interrupts for long</a:t>
            </a:r>
          </a:p>
          <a:p>
            <a:pPr lvl="2">
              <a:lnSpc>
                <a:spcPct val="80000"/>
              </a:lnSpc>
            </a:pPr>
            <a:r>
              <a:rPr lang="en-US" altLang="ko-KR">
                <a:ea typeface="Gulim" pitchFamily="34" charset="-127"/>
              </a:rPr>
              <a:t>Shouldn’t spin wait for long</a:t>
            </a:r>
          </a:p>
          <a:p>
            <a:pPr lvl="1">
              <a:lnSpc>
                <a:spcPct val="80000"/>
              </a:lnSpc>
            </a:pPr>
            <a:r>
              <a:rPr lang="en-US" altLang="ko-KR">
                <a:ea typeface="Gulim" pitchFamily="34" charset="-127"/>
              </a:rPr>
              <a:t>Key idea: Separate lock variable, use hardware mechanisms to protect modifications of that variable</a:t>
            </a:r>
          </a:p>
          <a:p>
            <a:pPr>
              <a:lnSpc>
                <a:spcPct val="80000"/>
              </a:lnSpc>
            </a:pPr>
            <a:r>
              <a:rPr lang="en-US" altLang="ko-KR">
                <a:ea typeface="Gulim" pitchFamily="34" charset="-127"/>
              </a:rPr>
              <a:t>Talked about Semaphores, Monitors, and Condition Variables</a:t>
            </a:r>
          </a:p>
          <a:p>
            <a:pPr lvl="1">
              <a:lnSpc>
                <a:spcPct val="80000"/>
              </a:lnSpc>
            </a:pPr>
            <a:r>
              <a:rPr lang="en-US" altLang="ko-KR">
                <a:ea typeface="Gulim" pitchFamily="34" charset="-127"/>
                <a:sym typeface="Symbol" pitchFamily="18" charset="2"/>
              </a:rPr>
              <a:t>Higher level constructs that are harder to “screw up”</a:t>
            </a:r>
            <a:endParaRPr lang="en-US" altLang="ko-KR">
              <a:ea typeface="Gulim" pitchFamily="34" charset="-127"/>
            </a:endParaRPr>
          </a:p>
          <a:p>
            <a:pPr lvl="1">
              <a:lnSpc>
                <a:spcPct val="80000"/>
              </a:lnSpc>
            </a:pPr>
            <a:endParaRPr lang="ko-KR" altLang="en-US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001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0"/>
            <a:ext cx="8915400" cy="533400"/>
          </a:xfrm>
        </p:spPr>
        <p:txBody>
          <a:bodyPr/>
          <a:lstStyle/>
          <a:p>
            <a:r>
              <a:rPr lang="en-US" dirty="0"/>
              <a:t>Review: Ways of entering the kernel/</a:t>
            </a:r>
            <a:br>
              <a:rPr lang="en-US" dirty="0"/>
            </a:br>
            <a:r>
              <a:rPr lang="en-US" dirty="0"/>
              <a:t>changing the flow of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763000" cy="5791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Timer Interrupt:</a:t>
            </a:r>
          </a:p>
          <a:p>
            <a:pPr lvl="1"/>
            <a:r>
              <a:rPr lang="en-US" dirty="0"/>
              <a:t>Callbacks scheduled to be called when timer expires</a:t>
            </a:r>
          </a:p>
          <a:p>
            <a:pPr lvl="1"/>
            <a:r>
              <a:rPr lang="en-US" dirty="0"/>
              <a:t>Cause of scheduler events – change which process of thread is running</a:t>
            </a:r>
          </a:p>
          <a:p>
            <a:r>
              <a:rPr lang="en-US" dirty="0"/>
              <a:t>System Calls</a:t>
            </a:r>
          </a:p>
          <a:p>
            <a:pPr lvl="1"/>
            <a:r>
              <a:rPr lang="en-US" dirty="0"/>
              <a:t>Controlled function call into kernel from user space</a:t>
            </a:r>
          </a:p>
          <a:p>
            <a:pPr lvl="1"/>
            <a:r>
              <a:rPr lang="en-US" dirty="0"/>
              <a:t>User-level code stops, kernel-level code</a:t>
            </a:r>
          </a:p>
          <a:p>
            <a:pPr lvl="1"/>
            <a:r>
              <a:rPr lang="en-US" dirty="0"/>
              <a:t>What about asynchronous system calls?</a:t>
            </a:r>
          </a:p>
          <a:p>
            <a:r>
              <a:rPr lang="en-US" dirty="0"/>
              <a:t>Normal Interrupts</a:t>
            </a:r>
          </a:p>
          <a:p>
            <a:pPr lvl="1"/>
            <a:r>
              <a:rPr lang="en-US" dirty="0"/>
              <a:t>Entered via hardware signal</a:t>
            </a:r>
          </a:p>
          <a:p>
            <a:pPr lvl="1"/>
            <a:r>
              <a:rPr lang="en-US" dirty="0"/>
              <a:t>Typically </a:t>
            </a:r>
            <a:r>
              <a:rPr lang="en-US" i="1" dirty="0"/>
              <a:t>Asynchronous </a:t>
            </a:r>
            <a:r>
              <a:rPr lang="en-US" dirty="0"/>
              <a:t>to the instruction stream</a:t>
            </a:r>
          </a:p>
          <a:p>
            <a:pPr lvl="1"/>
            <a:r>
              <a:rPr lang="en-US" dirty="0"/>
              <a:t>Often structured in some sort of hierarchy (some interrupts higher priority than others</a:t>
            </a:r>
          </a:p>
          <a:p>
            <a:r>
              <a:rPr lang="en-US" dirty="0"/>
              <a:t>Exceptions:</a:t>
            </a:r>
          </a:p>
          <a:p>
            <a:pPr lvl="1"/>
            <a:r>
              <a:rPr lang="en-US" dirty="0"/>
              <a:t>Instruction execution fails for some reason</a:t>
            </a:r>
          </a:p>
          <a:p>
            <a:pPr lvl="1"/>
            <a:r>
              <a:rPr lang="en-US" dirty="0"/>
              <a:t>Typically </a:t>
            </a:r>
            <a:r>
              <a:rPr lang="en-US" i="1" dirty="0"/>
              <a:t>Synchronous </a:t>
            </a:r>
            <a:r>
              <a:rPr lang="en-US" dirty="0"/>
              <a:t>to the instruction stream</a:t>
            </a:r>
            <a:endParaRPr lang="en-US" i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84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5"/>
          <p:cNvSpPr>
            <a:spLocks noGrp="1" noChangeArrowheads="1"/>
          </p:cNvSpPr>
          <p:nvPr>
            <p:ph type="title"/>
          </p:nvPr>
        </p:nvSpPr>
        <p:spPr>
          <a:xfrm>
            <a:off x="765175" y="227013"/>
            <a:ext cx="7540625" cy="368300"/>
          </a:xfrm>
        </p:spPr>
        <p:txBody>
          <a:bodyPr/>
          <a:lstStyle/>
          <a:p>
            <a:r>
              <a:rPr lang="en-US" altLang="ko-KR" dirty="0">
                <a:ea typeface="굴림" pitchFamily="50" charset="-127"/>
              </a:rPr>
              <a:t>Recall: Network Interrupt</a:t>
            </a:r>
          </a:p>
        </p:txBody>
      </p:sp>
      <p:sp>
        <p:nvSpPr>
          <p:cNvPr id="380947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196850" y="4725988"/>
            <a:ext cx="8794750" cy="22098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20000"/>
              </a:spcBef>
            </a:pPr>
            <a:r>
              <a:rPr lang="en-US" altLang="ko-KR">
                <a:ea typeface="굴림" pitchFamily="50" charset="-127"/>
              </a:rPr>
              <a:t>Disable/Enable All Ints </a:t>
            </a:r>
            <a:r>
              <a:rPr lang="en-US" altLang="ko-KR">
                <a:ea typeface="굴림" pitchFamily="50" charset="-127"/>
                <a:sym typeface="Symbol" pitchFamily="18" charset="2"/>
              </a:rPr>
              <a:t> Internal CPU disable bit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>
                <a:ea typeface="굴림" pitchFamily="50" charset="-127"/>
                <a:sym typeface="Symbol" pitchFamily="18" charset="2"/>
              </a:rPr>
              <a:t>RTI reenables interrupts, returns to user mode</a:t>
            </a:r>
          </a:p>
          <a:p>
            <a:pPr>
              <a:lnSpc>
                <a:spcPct val="85000"/>
              </a:lnSpc>
              <a:spcBef>
                <a:spcPct val="20000"/>
              </a:spcBef>
            </a:pPr>
            <a:r>
              <a:rPr lang="en-US" altLang="ko-KR">
                <a:ea typeface="굴림" pitchFamily="50" charset="-127"/>
                <a:sym typeface="Symbol" pitchFamily="18" charset="2"/>
              </a:rPr>
              <a:t>Raise/lower priority: change interrupt mask </a:t>
            </a:r>
          </a:p>
          <a:p>
            <a:pPr>
              <a:lnSpc>
                <a:spcPct val="85000"/>
              </a:lnSpc>
              <a:spcBef>
                <a:spcPct val="20000"/>
              </a:spcBef>
            </a:pPr>
            <a:r>
              <a:rPr lang="en-US" altLang="ko-KR">
                <a:ea typeface="굴림" pitchFamily="50" charset="-127"/>
                <a:sym typeface="Symbol" pitchFamily="18" charset="2"/>
              </a:rPr>
              <a:t>Software interrupts can</a:t>
            </a:r>
            <a:r>
              <a:rPr lang="en-US" altLang="ko-KR" i="1">
                <a:ea typeface="굴림" pitchFamily="50" charset="-127"/>
                <a:sym typeface="Symbol" pitchFamily="18" charset="2"/>
              </a:rPr>
              <a:t> </a:t>
            </a:r>
            <a:r>
              <a:rPr lang="en-US" altLang="ko-KR">
                <a:ea typeface="굴림" pitchFamily="50" charset="-127"/>
                <a:sym typeface="Symbol" pitchFamily="18" charset="2"/>
              </a:rPr>
              <a:t>be provided entirely in software at priority switching boundaries</a:t>
            </a:r>
          </a:p>
          <a:p>
            <a:pPr>
              <a:lnSpc>
                <a:spcPct val="85000"/>
              </a:lnSpc>
              <a:spcBef>
                <a:spcPct val="20000"/>
              </a:spcBef>
            </a:pPr>
            <a:endParaRPr lang="ko-KR" altLang="en-US">
              <a:ea typeface="굴림" pitchFamily="50" charset="-127"/>
            </a:endParaRPr>
          </a:p>
        </p:txBody>
      </p:sp>
      <p:sp>
        <p:nvSpPr>
          <p:cNvPr id="380956" name="Text Box 28"/>
          <p:cNvSpPr txBox="1">
            <a:spLocks noChangeArrowheads="1"/>
          </p:cNvSpPr>
          <p:nvPr/>
        </p:nvSpPr>
        <p:spPr bwMode="auto">
          <a:xfrm>
            <a:off x="1077913" y="1079500"/>
            <a:ext cx="2657475" cy="122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lnSpc>
                <a:spcPct val="50000"/>
              </a:lnSpc>
            </a:pPr>
            <a:r>
              <a:rPr lang="ko-KR" altLang="en-US" sz="2000">
                <a:latin typeface="Courier New" pitchFamily="49" charset="0"/>
                <a:ea typeface="굴림" pitchFamily="50" charset="-127"/>
                <a:sym typeface="Symbol" pitchFamily="18" charset="2"/>
              </a:rPr>
              <a:t></a:t>
            </a:r>
            <a:endParaRPr lang="ko-KR" altLang="en-US" sz="2000">
              <a:latin typeface="Courier New" pitchFamily="49" charset="0"/>
              <a:ea typeface="굴림" pitchFamily="50" charset="-127"/>
            </a:endParaRPr>
          </a:p>
          <a:p>
            <a:pPr algn="l"/>
            <a:r>
              <a:rPr lang="en-US" altLang="ko-KR">
                <a:latin typeface="Courier New" pitchFamily="49" charset="0"/>
                <a:ea typeface="굴림" pitchFamily="50" charset="-127"/>
              </a:rPr>
              <a:t>add 	$r1,$r2,$r3</a:t>
            </a:r>
          </a:p>
          <a:p>
            <a:pPr algn="l"/>
            <a:r>
              <a:rPr lang="en-US" altLang="ko-KR">
                <a:latin typeface="Courier New" pitchFamily="49" charset="0"/>
                <a:ea typeface="굴림" pitchFamily="50" charset="-127"/>
              </a:rPr>
              <a:t>subi 	$r4,$r1,#4</a:t>
            </a:r>
          </a:p>
          <a:p>
            <a:pPr algn="l"/>
            <a:r>
              <a:rPr lang="en-US" altLang="ko-KR">
                <a:latin typeface="Courier New" pitchFamily="49" charset="0"/>
                <a:ea typeface="굴림" pitchFamily="50" charset="-127"/>
              </a:rPr>
              <a:t>slli 	$r4,$r4,#2</a:t>
            </a:r>
            <a:endParaRPr lang="en-US" altLang="ko-KR" sz="2000">
              <a:latin typeface="Courier New" pitchFamily="49" charset="0"/>
              <a:ea typeface="굴림" pitchFamily="50" charset="-127"/>
            </a:endParaRPr>
          </a:p>
          <a:p>
            <a:pPr>
              <a:lnSpc>
                <a:spcPct val="50000"/>
              </a:lnSpc>
            </a:pPr>
            <a:endParaRPr lang="ko-KR" altLang="en-US" sz="2000">
              <a:latin typeface="Courier New" pitchFamily="49" charset="0"/>
              <a:ea typeface="굴림" pitchFamily="50" charset="-127"/>
            </a:endParaRPr>
          </a:p>
        </p:txBody>
      </p:sp>
      <p:grpSp>
        <p:nvGrpSpPr>
          <p:cNvPr id="380957" name="Group 29"/>
          <p:cNvGrpSpPr>
            <a:grpSpLocks/>
          </p:cNvGrpSpPr>
          <p:nvPr/>
        </p:nvGrpSpPr>
        <p:grpSpPr bwMode="auto">
          <a:xfrm>
            <a:off x="3328988" y="1033463"/>
            <a:ext cx="2322512" cy="1006475"/>
            <a:chOff x="2028" y="911"/>
            <a:chExt cx="1463" cy="634"/>
          </a:xfrm>
        </p:grpSpPr>
        <p:sp>
          <p:nvSpPr>
            <p:cNvPr id="10259" name="Line 30"/>
            <p:cNvSpPr>
              <a:spLocks noChangeShapeType="1"/>
            </p:cNvSpPr>
            <p:nvPr/>
          </p:nvSpPr>
          <p:spPr bwMode="auto">
            <a:xfrm rot="-2286349">
              <a:off x="2093" y="1301"/>
              <a:ext cx="1398" cy="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0" name="Text Box 31"/>
            <p:cNvSpPr txBox="1">
              <a:spLocks noChangeArrowheads="1"/>
            </p:cNvSpPr>
            <p:nvPr/>
          </p:nvSpPr>
          <p:spPr bwMode="auto">
            <a:xfrm rot="-2286349">
              <a:off x="2028" y="911"/>
              <a:ext cx="1401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altLang="ko-KR" sz="2000">
                  <a:solidFill>
                    <a:srgbClr val="2A40E2"/>
                  </a:solidFill>
                  <a:ea typeface="굴림" pitchFamily="50" charset="-127"/>
                </a:rPr>
                <a:t>PC saved</a:t>
              </a:r>
            </a:p>
            <a:p>
              <a:r>
                <a:rPr lang="en-US" altLang="ko-KR" sz="2000">
                  <a:solidFill>
                    <a:srgbClr val="2A40E2"/>
                  </a:solidFill>
                  <a:ea typeface="굴림" pitchFamily="50" charset="-127"/>
                </a:rPr>
                <a:t>Disable All Ints</a:t>
              </a:r>
            </a:p>
            <a:p>
              <a:r>
                <a:rPr lang="en-US" altLang="ko-KR" sz="2000">
                  <a:solidFill>
                    <a:srgbClr val="2A40E2"/>
                  </a:solidFill>
                  <a:ea typeface="굴림" pitchFamily="50" charset="-127"/>
                </a:rPr>
                <a:t>Supervisor Mode</a:t>
              </a:r>
            </a:p>
          </p:txBody>
        </p:sp>
      </p:grpSp>
      <p:grpSp>
        <p:nvGrpSpPr>
          <p:cNvPr id="380960" name="Group 32"/>
          <p:cNvGrpSpPr>
            <a:grpSpLocks/>
          </p:cNvGrpSpPr>
          <p:nvPr/>
        </p:nvGrpSpPr>
        <p:grpSpPr bwMode="auto">
          <a:xfrm rot="-139922">
            <a:off x="3352800" y="3213100"/>
            <a:ext cx="2286000" cy="701675"/>
            <a:chOff x="2064" y="2458"/>
            <a:chExt cx="1440" cy="442"/>
          </a:xfrm>
        </p:grpSpPr>
        <p:sp>
          <p:nvSpPr>
            <p:cNvPr id="10257" name="Line 33"/>
            <p:cNvSpPr>
              <a:spLocks noChangeShapeType="1"/>
            </p:cNvSpPr>
            <p:nvPr/>
          </p:nvSpPr>
          <p:spPr bwMode="auto">
            <a:xfrm rot="2461539" flipH="1">
              <a:off x="2064" y="2686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Text Box 34"/>
            <p:cNvSpPr txBox="1">
              <a:spLocks noChangeArrowheads="1"/>
            </p:cNvSpPr>
            <p:nvPr/>
          </p:nvSpPr>
          <p:spPr bwMode="auto">
            <a:xfrm rot="2461539">
              <a:off x="2286" y="2458"/>
              <a:ext cx="963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altLang="ko-KR" sz="2000">
                  <a:solidFill>
                    <a:srgbClr val="2A40E2"/>
                  </a:solidFill>
                  <a:ea typeface="굴림" pitchFamily="50" charset="-127"/>
                </a:rPr>
                <a:t>Restore PC</a:t>
              </a:r>
            </a:p>
            <a:p>
              <a:r>
                <a:rPr lang="en-US" altLang="ko-KR" sz="2000">
                  <a:solidFill>
                    <a:srgbClr val="2A40E2"/>
                  </a:solidFill>
                  <a:ea typeface="굴림" pitchFamily="50" charset="-127"/>
                </a:rPr>
                <a:t>User Mode</a:t>
              </a:r>
            </a:p>
          </p:txBody>
        </p:sp>
      </p:grpSp>
      <p:grpSp>
        <p:nvGrpSpPr>
          <p:cNvPr id="380963" name="Group 35"/>
          <p:cNvGrpSpPr>
            <a:grpSpLocks/>
          </p:cNvGrpSpPr>
          <p:nvPr/>
        </p:nvGrpSpPr>
        <p:grpSpPr bwMode="auto">
          <a:xfrm>
            <a:off x="5386388" y="652463"/>
            <a:ext cx="3508375" cy="3962400"/>
            <a:chOff x="3406" y="605"/>
            <a:chExt cx="2210" cy="2496"/>
          </a:xfrm>
        </p:grpSpPr>
        <p:sp>
          <p:nvSpPr>
            <p:cNvPr id="10254" name="Text Box 36"/>
            <p:cNvSpPr txBox="1">
              <a:spLocks noChangeArrowheads="1"/>
            </p:cNvSpPr>
            <p:nvPr/>
          </p:nvSpPr>
          <p:spPr bwMode="auto">
            <a:xfrm>
              <a:off x="3406" y="735"/>
              <a:ext cx="2018" cy="2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tabLst>
                  <a:tab pos="623888" algn="l"/>
                </a:tabLst>
                <a:defRPr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tabLst>
                  <a:tab pos="623888" algn="l"/>
                </a:tabLst>
                <a:defRPr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tabLst>
                  <a:tab pos="623888" algn="l"/>
                </a:tabLst>
                <a:defRPr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tabLst>
                  <a:tab pos="623888" algn="l"/>
                </a:tabLst>
                <a:defRPr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tabLst>
                  <a:tab pos="623888" algn="l"/>
                </a:tabLst>
                <a:defRPr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23888" algn="l"/>
                </a:tabLst>
                <a:defRPr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23888" algn="l"/>
                </a:tabLst>
                <a:defRPr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23888" algn="l"/>
                </a:tabLst>
                <a:defRPr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23888" algn="l"/>
                </a:tabLst>
                <a:defRPr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l">
                <a:lnSpc>
                  <a:spcPct val="85000"/>
                </a:lnSpc>
              </a:pPr>
              <a:r>
                <a:rPr lang="en-US" altLang="ko-KR" sz="2000" i="1">
                  <a:solidFill>
                    <a:schemeClr val="hlink"/>
                  </a:solidFill>
                  <a:latin typeface="Courier New" pitchFamily="49" charset="0"/>
                  <a:ea typeface="굴림" pitchFamily="50" charset="-127"/>
                </a:rPr>
                <a:t>Raise priority</a:t>
              </a:r>
            </a:p>
            <a:p>
              <a:pPr algn="l">
                <a:lnSpc>
                  <a:spcPct val="85000"/>
                </a:lnSpc>
              </a:pPr>
              <a:r>
                <a:rPr lang="en-US" altLang="ko-KR" sz="2000" i="1">
                  <a:solidFill>
                    <a:schemeClr val="hlink"/>
                  </a:solidFill>
                  <a:latin typeface="Courier New" pitchFamily="49" charset="0"/>
                  <a:ea typeface="굴림" pitchFamily="50" charset="-127"/>
                </a:rPr>
                <a:t>Reenable All Ints</a:t>
              </a:r>
            </a:p>
            <a:p>
              <a:pPr algn="l">
                <a:lnSpc>
                  <a:spcPct val="85000"/>
                </a:lnSpc>
              </a:pPr>
              <a:r>
                <a:rPr lang="en-US" altLang="ko-KR" sz="2000" i="1">
                  <a:solidFill>
                    <a:schemeClr val="hlink"/>
                  </a:solidFill>
                  <a:latin typeface="Courier New" pitchFamily="49" charset="0"/>
                  <a:ea typeface="굴림" pitchFamily="50" charset="-127"/>
                </a:rPr>
                <a:t>Save registers</a:t>
              </a:r>
            </a:p>
            <a:p>
              <a:pPr algn="l">
                <a:lnSpc>
                  <a:spcPct val="85000"/>
                </a:lnSpc>
              </a:pPr>
              <a:r>
                <a:rPr lang="en-US" altLang="ko-KR" sz="2000" i="1">
                  <a:solidFill>
                    <a:schemeClr val="hlink"/>
                  </a:solidFill>
                  <a:latin typeface="Courier New" pitchFamily="49" charset="0"/>
                  <a:ea typeface="굴림" pitchFamily="50" charset="-127"/>
                </a:rPr>
                <a:t>Dispatch to Handler</a:t>
              </a:r>
            </a:p>
            <a:p>
              <a:pPr>
                <a:lnSpc>
                  <a:spcPct val="85000"/>
                </a:lnSpc>
              </a:pPr>
              <a:r>
                <a:rPr lang="en-US" altLang="ko-KR" sz="2000">
                  <a:solidFill>
                    <a:schemeClr val="hlink"/>
                  </a:solidFill>
                  <a:latin typeface="Courier New" pitchFamily="49" charset="0"/>
                  <a:ea typeface="굴림" pitchFamily="50" charset="-127"/>
                  <a:sym typeface="Symbol" pitchFamily="18" charset="2"/>
                </a:rPr>
                <a:t></a:t>
              </a:r>
            </a:p>
            <a:p>
              <a:pPr>
                <a:lnSpc>
                  <a:spcPct val="85000"/>
                </a:lnSpc>
              </a:pPr>
              <a:r>
                <a:rPr lang="en-US" altLang="ko-KR">
                  <a:solidFill>
                    <a:schemeClr val="accent2"/>
                  </a:solidFill>
                  <a:latin typeface="Courier New" pitchFamily="49" charset="0"/>
                  <a:ea typeface="굴림" pitchFamily="50" charset="-127"/>
                </a:rPr>
                <a:t>Transfer Network Packet from hardware</a:t>
              </a:r>
              <a:br>
                <a:rPr lang="en-US" altLang="ko-KR">
                  <a:solidFill>
                    <a:schemeClr val="accent2"/>
                  </a:solidFill>
                  <a:latin typeface="Courier New" pitchFamily="49" charset="0"/>
                  <a:ea typeface="굴림" pitchFamily="50" charset="-127"/>
                </a:rPr>
              </a:br>
              <a:r>
                <a:rPr lang="en-US" altLang="ko-KR">
                  <a:solidFill>
                    <a:schemeClr val="accent2"/>
                  </a:solidFill>
                  <a:latin typeface="Courier New" pitchFamily="49" charset="0"/>
                  <a:ea typeface="굴림" pitchFamily="50" charset="-127"/>
                </a:rPr>
                <a:t>to Kernel Buffers</a:t>
              </a:r>
            </a:p>
            <a:p>
              <a:pPr>
                <a:lnSpc>
                  <a:spcPct val="85000"/>
                </a:lnSpc>
              </a:pPr>
              <a:r>
                <a:rPr lang="en-US" altLang="ko-KR" sz="2000">
                  <a:solidFill>
                    <a:schemeClr val="hlink"/>
                  </a:solidFill>
                  <a:latin typeface="Courier New" pitchFamily="49" charset="0"/>
                  <a:ea typeface="굴림" pitchFamily="50" charset="-127"/>
                  <a:sym typeface="Symbol" pitchFamily="18" charset="2"/>
                </a:rPr>
                <a:t></a:t>
              </a:r>
              <a:endParaRPr lang="en-US" altLang="ko-KR" sz="2000">
                <a:solidFill>
                  <a:schemeClr val="hlink"/>
                </a:solidFill>
                <a:latin typeface="Courier New" pitchFamily="49" charset="0"/>
                <a:ea typeface="굴림" pitchFamily="50" charset="-127"/>
              </a:endParaRPr>
            </a:p>
            <a:p>
              <a:pPr algn="l">
                <a:lnSpc>
                  <a:spcPct val="85000"/>
                </a:lnSpc>
              </a:pPr>
              <a:r>
                <a:rPr lang="en-US" altLang="ko-KR" sz="2000" i="1">
                  <a:solidFill>
                    <a:schemeClr val="hlink"/>
                  </a:solidFill>
                  <a:latin typeface="Courier New" pitchFamily="49" charset="0"/>
                  <a:ea typeface="굴림" pitchFamily="50" charset="-127"/>
                </a:rPr>
                <a:t>Restore registers</a:t>
              </a:r>
              <a:endParaRPr lang="en-US" altLang="ko-KR" sz="2000">
                <a:solidFill>
                  <a:schemeClr val="hlink"/>
                </a:solidFill>
                <a:latin typeface="Courier New" pitchFamily="49" charset="0"/>
                <a:ea typeface="굴림" pitchFamily="50" charset="-127"/>
              </a:endParaRPr>
            </a:p>
            <a:p>
              <a:pPr algn="l">
                <a:lnSpc>
                  <a:spcPct val="85000"/>
                </a:lnSpc>
              </a:pPr>
              <a:r>
                <a:rPr lang="en-US" altLang="ko-KR" sz="2000" i="1">
                  <a:solidFill>
                    <a:schemeClr val="hlink"/>
                  </a:solidFill>
                  <a:latin typeface="Courier New" pitchFamily="49" charset="0"/>
                  <a:ea typeface="굴림" pitchFamily="50" charset="-127"/>
                </a:rPr>
                <a:t>Clear current Int</a:t>
              </a:r>
            </a:p>
            <a:p>
              <a:pPr algn="l">
                <a:lnSpc>
                  <a:spcPct val="85000"/>
                </a:lnSpc>
              </a:pPr>
              <a:r>
                <a:rPr lang="en-US" altLang="ko-KR" sz="2000" i="1">
                  <a:solidFill>
                    <a:schemeClr val="hlink"/>
                  </a:solidFill>
                  <a:latin typeface="Courier New" pitchFamily="49" charset="0"/>
                  <a:ea typeface="굴림" pitchFamily="50" charset="-127"/>
                </a:rPr>
                <a:t>Disable All Ints</a:t>
              </a:r>
            </a:p>
            <a:p>
              <a:pPr algn="l">
                <a:lnSpc>
                  <a:spcPct val="85000"/>
                </a:lnSpc>
              </a:pPr>
              <a:r>
                <a:rPr lang="en-US" altLang="ko-KR" sz="2000" i="1">
                  <a:solidFill>
                    <a:schemeClr val="hlink"/>
                  </a:solidFill>
                  <a:latin typeface="Courier New" pitchFamily="49" charset="0"/>
                  <a:ea typeface="굴림" pitchFamily="50" charset="-127"/>
                </a:rPr>
                <a:t>Restore priority</a:t>
              </a:r>
              <a:endParaRPr lang="en-US" altLang="ko-KR" sz="2000">
                <a:solidFill>
                  <a:schemeClr val="hlink"/>
                </a:solidFill>
                <a:latin typeface="Courier New" pitchFamily="49" charset="0"/>
                <a:ea typeface="굴림" pitchFamily="50" charset="-127"/>
              </a:endParaRPr>
            </a:p>
            <a:p>
              <a:pPr algn="l">
                <a:lnSpc>
                  <a:spcPct val="85000"/>
                </a:lnSpc>
              </a:pPr>
              <a:r>
                <a:rPr lang="en-US" altLang="ko-KR" sz="2000">
                  <a:solidFill>
                    <a:schemeClr val="hlink"/>
                  </a:solidFill>
                  <a:latin typeface="Courier New" pitchFamily="49" charset="0"/>
                  <a:ea typeface="굴림" pitchFamily="50" charset="-127"/>
                </a:rPr>
                <a:t>RTI</a:t>
              </a:r>
            </a:p>
          </p:txBody>
        </p:sp>
        <p:sp>
          <p:nvSpPr>
            <p:cNvPr id="10255" name="AutoShape 37"/>
            <p:cNvSpPr>
              <a:spLocks/>
            </p:cNvSpPr>
            <p:nvPr/>
          </p:nvSpPr>
          <p:spPr bwMode="auto">
            <a:xfrm>
              <a:off x="5086" y="605"/>
              <a:ext cx="288" cy="2496"/>
            </a:xfrm>
            <a:prstGeom prst="rightBrace">
              <a:avLst>
                <a:gd name="adj1" fmla="val 72222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6" name="Text Box 38"/>
            <p:cNvSpPr txBox="1">
              <a:spLocks noChangeArrowheads="1"/>
            </p:cNvSpPr>
            <p:nvPr/>
          </p:nvSpPr>
          <p:spPr bwMode="auto">
            <a:xfrm rot="-5400000">
              <a:off x="4663" y="1785"/>
              <a:ext cx="16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ko-KR" altLang="en-US" sz="2000">
                  <a:solidFill>
                    <a:schemeClr val="accent1"/>
                  </a:solidFill>
                  <a:ea typeface="굴림" pitchFamily="50" charset="-127"/>
                </a:rPr>
                <a:t>“</a:t>
              </a:r>
              <a:r>
                <a:rPr lang="en-US" altLang="ko-KR" sz="2000">
                  <a:solidFill>
                    <a:schemeClr val="accent1"/>
                  </a:solidFill>
                  <a:ea typeface="굴림" pitchFamily="50" charset="-127"/>
                </a:rPr>
                <a:t>Interrupt Handler”</a:t>
              </a:r>
            </a:p>
          </p:txBody>
        </p:sp>
      </p:grpSp>
      <p:sp>
        <p:nvSpPr>
          <p:cNvPr id="380967" name="Text Box 39"/>
          <p:cNvSpPr txBox="1">
            <a:spLocks noChangeArrowheads="1"/>
          </p:cNvSpPr>
          <p:nvPr/>
        </p:nvSpPr>
        <p:spPr bwMode="auto">
          <a:xfrm>
            <a:off x="1077913" y="2755900"/>
            <a:ext cx="2657475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lnSpc>
                <a:spcPct val="50000"/>
              </a:lnSpc>
            </a:pPr>
            <a:endParaRPr lang="ko-KR" altLang="en-US" sz="2000">
              <a:latin typeface="Courier New" pitchFamily="49" charset="0"/>
              <a:ea typeface="굴림" pitchFamily="50" charset="-127"/>
            </a:endParaRPr>
          </a:p>
          <a:p>
            <a:pPr algn="l"/>
            <a:r>
              <a:rPr lang="en-US" altLang="ko-KR">
                <a:latin typeface="Courier New" pitchFamily="49" charset="0"/>
                <a:ea typeface="굴림" pitchFamily="50" charset="-127"/>
              </a:rPr>
              <a:t>lw	$r2,0($r4)</a:t>
            </a:r>
          </a:p>
          <a:p>
            <a:pPr algn="l"/>
            <a:r>
              <a:rPr lang="en-US" altLang="ko-KR">
                <a:latin typeface="Courier New" pitchFamily="49" charset="0"/>
                <a:ea typeface="굴림" pitchFamily="50" charset="-127"/>
              </a:rPr>
              <a:t>lw	$r3,4($r4)</a:t>
            </a:r>
          </a:p>
          <a:p>
            <a:pPr algn="l"/>
            <a:r>
              <a:rPr lang="en-US" altLang="ko-KR">
                <a:latin typeface="Courier New" pitchFamily="49" charset="0"/>
                <a:ea typeface="굴림" pitchFamily="50" charset="-127"/>
              </a:rPr>
              <a:t>add	$r2,$r2,$r3</a:t>
            </a:r>
          </a:p>
          <a:p>
            <a:pPr algn="l"/>
            <a:r>
              <a:rPr lang="en-US" altLang="ko-KR">
                <a:latin typeface="Courier New" pitchFamily="49" charset="0"/>
                <a:ea typeface="굴림" pitchFamily="50" charset="-127"/>
              </a:rPr>
              <a:t>sw	8($r4),$r2</a:t>
            </a:r>
          </a:p>
          <a:p>
            <a:pPr>
              <a:lnSpc>
                <a:spcPct val="50000"/>
              </a:lnSpc>
            </a:pPr>
            <a:r>
              <a:rPr lang="en-US" altLang="ko-KR" sz="2000">
                <a:latin typeface="Courier New" pitchFamily="49" charset="0"/>
                <a:ea typeface="굴림" pitchFamily="50" charset="-127"/>
                <a:sym typeface="Symbol" pitchFamily="18" charset="2"/>
              </a:rPr>
              <a:t></a:t>
            </a:r>
            <a:endParaRPr lang="en-US" altLang="ko-KR" sz="2000">
              <a:latin typeface="Courier New" pitchFamily="49" charset="0"/>
              <a:ea typeface="굴림" pitchFamily="50" charset="-127"/>
            </a:endParaRPr>
          </a:p>
        </p:txBody>
      </p:sp>
      <p:grpSp>
        <p:nvGrpSpPr>
          <p:cNvPr id="380968" name="Group 40"/>
          <p:cNvGrpSpPr>
            <a:grpSpLocks/>
          </p:cNvGrpSpPr>
          <p:nvPr/>
        </p:nvGrpSpPr>
        <p:grpSpPr bwMode="auto">
          <a:xfrm>
            <a:off x="150813" y="1158875"/>
            <a:ext cx="3778250" cy="2727325"/>
            <a:chOff x="110" y="914"/>
            <a:chExt cx="2380" cy="1718"/>
          </a:xfrm>
        </p:grpSpPr>
        <p:grpSp>
          <p:nvGrpSpPr>
            <p:cNvPr id="10250" name="Group 41"/>
            <p:cNvGrpSpPr>
              <a:grpSpLocks/>
            </p:cNvGrpSpPr>
            <p:nvPr/>
          </p:nvGrpSpPr>
          <p:grpSpPr bwMode="auto">
            <a:xfrm>
              <a:off x="110" y="914"/>
              <a:ext cx="715" cy="1718"/>
              <a:chOff x="131" y="914"/>
              <a:chExt cx="715" cy="1718"/>
            </a:xfrm>
          </p:grpSpPr>
          <p:sp>
            <p:nvSpPr>
              <p:cNvPr id="10252" name="AutoShape 42"/>
              <p:cNvSpPr>
                <a:spLocks noChangeArrowheads="1"/>
              </p:cNvSpPr>
              <p:nvPr/>
            </p:nvSpPr>
            <p:spPr bwMode="auto">
              <a:xfrm>
                <a:off x="396" y="1565"/>
                <a:ext cx="450" cy="480"/>
              </a:xfrm>
              <a:prstGeom prst="rightArrow">
                <a:avLst>
                  <a:gd name="adj1" fmla="val 37500"/>
                  <a:gd name="adj2" fmla="val 59333"/>
                </a:avLst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53" name="Text Box 43"/>
              <p:cNvSpPr txBox="1">
                <a:spLocks noChangeArrowheads="1"/>
              </p:cNvSpPr>
              <p:nvPr/>
            </p:nvSpPr>
            <p:spPr bwMode="auto">
              <a:xfrm rot="-5400000">
                <a:off x="-593" y="1638"/>
                <a:ext cx="1718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r>
                  <a:rPr lang="en-US" altLang="ko-KR" sz="2200">
                    <a:solidFill>
                      <a:srgbClr val="2A40E2"/>
                    </a:solidFill>
                    <a:ea typeface="굴림" pitchFamily="50" charset="-127"/>
                  </a:rPr>
                  <a:t>External Interrupt</a:t>
                </a:r>
              </a:p>
            </p:txBody>
          </p:sp>
        </p:grpSp>
        <p:sp>
          <p:nvSpPr>
            <p:cNvPr id="10251" name="Text Box 44"/>
            <p:cNvSpPr txBox="1">
              <a:spLocks noChangeArrowheads="1"/>
            </p:cNvSpPr>
            <p:nvPr/>
          </p:nvSpPr>
          <p:spPr bwMode="auto">
            <a:xfrm>
              <a:off x="816" y="1680"/>
              <a:ext cx="167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l"/>
              <a:r>
                <a:rPr lang="en-US" altLang="ko-KR" sz="2000">
                  <a:solidFill>
                    <a:srgbClr val="2A40E2"/>
                  </a:solidFill>
                  <a:ea typeface="굴림" pitchFamily="50" charset="-127"/>
                </a:rPr>
                <a:t>Pipeline Flush</a:t>
              </a:r>
            </a:p>
            <a:p>
              <a:pPr>
                <a:lnSpc>
                  <a:spcPct val="50000"/>
                </a:lnSpc>
              </a:pPr>
              <a:endParaRPr lang="ko-KR" altLang="en-US" sz="2000">
                <a:solidFill>
                  <a:srgbClr val="2A40E2"/>
                </a:solidFill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057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0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8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8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947" grpId="0" build="p"/>
      <p:bldP spid="380956" grpId="0"/>
      <p:bldP spid="3809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8763000" cy="60198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charset="-127"/>
              </a:rPr>
              <a:t>How can we build multi-instruction atomic operations?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charset="-127"/>
              </a:rPr>
              <a:t>Scheduler gets control in two ways. 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charset="-127"/>
              </a:rPr>
              <a:t>Internal: Thread does something to relinquish the CPU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charset="-127"/>
              </a:rPr>
              <a:t>External: Interrupts cause dispatcher to take CPU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charset="-127"/>
              </a:rPr>
              <a:t>On a uniprocessor, can avoid context-switching by: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charset="-127"/>
              </a:rPr>
              <a:t>Avoiding internal events (although virtual memory tricky)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charset="-127"/>
              </a:rPr>
              <a:t>Preventing external events by disabling interrupts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charset="-127"/>
              </a:rPr>
              <a:t>Consequently, naïve Implementation of locks: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</a:pPr>
            <a:r>
              <a:rPr lang="en-US" altLang="ko-KR" dirty="0">
                <a:ea typeface="굴림" charset="-127"/>
              </a:rPr>
              <a:t>		</a:t>
            </a:r>
            <a:r>
              <a:rPr lang="en-US" altLang="ko-KR" sz="2000" dirty="0" err="1">
                <a:latin typeface="Courier New" pitchFamily="49" charset="0"/>
                <a:ea typeface="굴림" charset="-127"/>
              </a:rPr>
              <a:t>LockAcquire</a:t>
            </a:r>
            <a:r>
              <a:rPr lang="en-US" altLang="ko-KR" sz="2000" dirty="0">
                <a:latin typeface="Courier New" pitchFamily="49" charset="0"/>
                <a:ea typeface="굴림" charset="-127"/>
              </a:rPr>
              <a:t> { disable </a:t>
            </a:r>
            <a:r>
              <a:rPr lang="en-US" altLang="ko-KR" sz="2000" dirty="0" err="1">
                <a:latin typeface="Courier New" pitchFamily="49" charset="0"/>
                <a:ea typeface="굴림" charset="-127"/>
              </a:rPr>
              <a:t>Ints</a:t>
            </a:r>
            <a:r>
              <a:rPr lang="en-US" altLang="ko-KR" sz="2000" dirty="0">
                <a:latin typeface="Courier New" pitchFamily="49" charset="0"/>
                <a:ea typeface="굴림" charset="-127"/>
              </a:rPr>
              <a:t>; }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</a:pPr>
            <a:r>
              <a:rPr lang="en-US" altLang="ko-KR" sz="2000" dirty="0">
                <a:latin typeface="Courier New" pitchFamily="49" charset="0"/>
                <a:ea typeface="굴림" charset="-127"/>
              </a:rPr>
              <a:t>		</a:t>
            </a:r>
            <a:r>
              <a:rPr lang="en-US" altLang="ko-KR" sz="2000" dirty="0" err="1">
                <a:latin typeface="Courier New" pitchFamily="49" charset="0"/>
                <a:ea typeface="굴림" charset="-127"/>
              </a:rPr>
              <a:t>LockRelease</a:t>
            </a:r>
            <a:r>
              <a:rPr lang="en-US" altLang="ko-KR" sz="2000" dirty="0">
                <a:latin typeface="Courier New" pitchFamily="49" charset="0"/>
                <a:ea typeface="굴림" charset="-127"/>
              </a:rPr>
              <a:t> { enable </a:t>
            </a:r>
            <a:r>
              <a:rPr lang="en-US" altLang="ko-KR" sz="2000" dirty="0" err="1">
                <a:latin typeface="Courier New" pitchFamily="49" charset="0"/>
                <a:ea typeface="굴림" charset="-127"/>
              </a:rPr>
              <a:t>Ints</a:t>
            </a:r>
            <a:r>
              <a:rPr lang="en-US" altLang="ko-KR" sz="2000" dirty="0">
                <a:latin typeface="Courier New" pitchFamily="49" charset="0"/>
                <a:ea typeface="굴림" charset="-127"/>
              </a:rPr>
              <a:t>; }</a:t>
            </a:r>
            <a:endParaRPr lang="en-US" altLang="ko-KR" dirty="0">
              <a:ea typeface="굴림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charset="-127"/>
              </a:rPr>
              <a:t>Problems with this approach: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charset="-127"/>
              </a:rPr>
              <a:t>Can’t let user do this!</a:t>
            </a:r>
            <a:r>
              <a:rPr lang="en-US" altLang="ko-KR" dirty="0">
                <a:ea typeface="굴림" charset="-127"/>
              </a:rPr>
              <a:t> Consider following:</a:t>
            </a:r>
          </a:p>
          <a:p>
            <a:pPr lvl="2">
              <a:lnSpc>
                <a:spcPct val="80000"/>
              </a:lnSpc>
              <a:spcBef>
                <a:spcPct val="20000"/>
              </a:spcBef>
              <a:buFontTx/>
              <a:buNone/>
            </a:pPr>
            <a:r>
              <a:rPr lang="en-US" altLang="ko-KR" dirty="0">
                <a:latin typeface="Courier New" pitchFamily="49" charset="0"/>
                <a:ea typeface="굴림" charset="-127"/>
              </a:rPr>
              <a:t>	</a:t>
            </a:r>
            <a:r>
              <a:rPr lang="en-US" altLang="ko-KR" dirty="0" err="1">
                <a:latin typeface="Courier New" pitchFamily="49" charset="0"/>
                <a:ea typeface="굴림" charset="-127"/>
              </a:rPr>
              <a:t>LockAcquire</a:t>
            </a:r>
            <a:r>
              <a:rPr lang="en-US" altLang="ko-KR" dirty="0">
                <a:latin typeface="Courier New" pitchFamily="49" charset="0"/>
                <a:ea typeface="굴림" charset="-127"/>
              </a:rPr>
              <a:t>();</a:t>
            </a:r>
            <a:br>
              <a:rPr lang="en-US" altLang="ko-KR" dirty="0">
                <a:latin typeface="Courier New" pitchFamily="49" charset="0"/>
                <a:ea typeface="굴림" charset="-127"/>
              </a:rPr>
            </a:br>
            <a:r>
              <a:rPr lang="en-US" altLang="ko-KR" dirty="0">
                <a:latin typeface="Courier New" pitchFamily="49" charset="0"/>
                <a:ea typeface="굴림" charset="-127"/>
              </a:rPr>
              <a:t>While(TRUE) {;}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charset="-127"/>
              </a:rPr>
              <a:t>Real-Time system—no guarantees on timing! 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charset="-127"/>
              </a:rPr>
              <a:t>Critical Sections might be arbitrarily long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charset="-127"/>
              </a:rPr>
              <a:t>What happens with I/O or other important events?	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charset="-127"/>
              </a:rPr>
              <a:t>“Reactor about to meltdown. Help?”</a:t>
            </a:r>
          </a:p>
        </p:txBody>
      </p:sp>
      <p:pic>
        <p:nvPicPr>
          <p:cNvPr id="444420" name="Picture 4" descr="MCj010496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886200"/>
            <a:ext cx="1825625" cy="18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04800"/>
            <a:ext cx="9144000" cy="990600"/>
          </a:xfrm>
        </p:spPr>
        <p:txBody>
          <a:bodyPr/>
          <a:lstStyle/>
          <a:p>
            <a:r>
              <a:rPr lang="en-US" altLang="ko-KR" dirty="0">
                <a:ea typeface="굴림" charset="-127"/>
              </a:rPr>
              <a:t>Naïve use of Interrupt Enable/Disable</a:t>
            </a:r>
          </a:p>
        </p:txBody>
      </p:sp>
    </p:spTree>
    <p:extLst>
      <p:ext uri="{BB962C8B-B14F-4D97-AF65-F5344CB8AC3E}">
        <p14:creationId xmlns:p14="http://schemas.microsoft.com/office/powerpoint/2010/main" val="416332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4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44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4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4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444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44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444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444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444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44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444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444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44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44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533400"/>
          </a:xfrm>
        </p:spPr>
        <p:txBody>
          <a:bodyPr/>
          <a:lstStyle/>
          <a:p>
            <a:r>
              <a:rPr lang="en-US" altLang="ko-KR" sz="2800" dirty="0">
                <a:ea typeface="Gulim" pitchFamily="34" charset="-127"/>
              </a:rPr>
              <a:t>Implementation of Locks by Disabling Interrupts?</a:t>
            </a:r>
          </a:p>
        </p:txBody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23913"/>
            <a:ext cx="8610600" cy="12954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5000"/>
              </a:spcBef>
              <a:tabLst>
                <a:tab pos="801688" algn="l"/>
                <a:tab pos="1139825" algn="l"/>
                <a:tab pos="1490663" algn="l"/>
                <a:tab pos="1828800" algn="l"/>
              </a:tabLst>
            </a:pPr>
            <a:r>
              <a:rPr lang="en-US" altLang="ko-KR">
                <a:ea typeface="Gulim" pitchFamily="34" charset="-127"/>
              </a:rPr>
              <a:t>Key idea: maintain a lock variable and impose mutual exclusion only during operations on that variable</a:t>
            </a:r>
          </a:p>
          <a:p>
            <a:pPr>
              <a:lnSpc>
                <a:spcPct val="80000"/>
              </a:lnSpc>
              <a:spcBef>
                <a:spcPct val="25000"/>
              </a:spcBef>
              <a:buFontTx/>
              <a:buNone/>
              <a:tabLst>
                <a:tab pos="801688" algn="l"/>
                <a:tab pos="1139825" algn="l"/>
                <a:tab pos="1490663" algn="l"/>
                <a:tab pos="1828800" algn="l"/>
              </a:tabLst>
            </a:pPr>
            <a:r>
              <a:rPr lang="en-US" altLang="ko-KR" sz="2200">
                <a:latin typeface="Courier New" pitchFamily="49" charset="0"/>
                <a:ea typeface="Gulim" pitchFamily="34" charset="-127"/>
              </a:rPr>
              <a:t>	</a:t>
            </a:r>
          </a:p>
        </p:txBody>
      </p:sp>
      <p:sp>
        <p:nvSpPr>
          <p:cNvPr id="445445" name="Text Box 5"/>
          <p:cNvSpPr txBox="1">
            <a:spLocks noChangeArrowheads="1"/>
          </p:cNvSpPr>
          <p:nvPr/>
        </p:nvSpPr>
        <p:spPr bwMode="auto">
          <a:xfrm>
            <a:off x="152400" y="1981200"/>
            <a:ext cx="4581525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338138" algn="l"/>
                <a:tab pos="688975" algn="l"/>
                <a:tab pos="1027113" algn="l"/>
              </a:tabLst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tabLst>
                <a:tab pos="338138" algn="l"/>
                <a:tab pos="688975" algn="l"/>
                <a:tab pos="1027113" algn="l"/>
              </a:tabLst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tabLst>
                <a:tab pos="338138" algn="l"/>
                <a:tab pos="688975" algn="l"/>
                <a:tab pos="1027113" algn="l"/>
              </a:tabLst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tabLst>
                <a:tab pos="338138" algn="l"/>
                <a:tab pos="688975" algn="l"/>
                <a:tab pos="1027113" algn="l"/>
              </a:tabLst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tabLst>
                <a:tab pos="338138" algn="l"/>
                <a:tab pos="688975" algn="l"/>
                <a:tab pos="1027113" algn="l"/>
              </a:tabLst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  <a:tab pos="688975" algn="l"/>
                <a:tab pos="1027113" algn="l"/>
              </a:tabLs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  <a:tab pos="688975" algn="l"/>
                <a:tab pos="1027113" algn="l"/>
              </a:tabLs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  <a:tab pos="688975" algn="l"/>
                <a:tab pos="1027113" algn="l"/>
              </a:tabLs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  <a:tab pos="688975" algn="l"/>
                <a:tab pos="1027113" algn="l"/>
              </a:tabLs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l"/>
            <a:r>
              <a:rPr lang="en-US" sz="1900">
                <a:solidFill>
                  <a:srgbClr val="233AE1"/>
                </a:solidFill>
                <a:latin typeface="Courier New" pitchFamily="49" charset="0"/>
              </a:rPr>
              <a:t>int value = FREE;</a:t>
            </a:r>
          </a:p>
          <a:p>
            <a:pPr algn="l"/>
            <a:endParaRPr lang="en-US" sz="1900">
              <a:latin typeface="Courier New" pitchFamily="49" charset="0"/>
            </a:endParaRPr>
          </a:p>
          <a:p>
            <a:pPr algn="l"/>
            <a:r>
              <a:rPr lang="en-US" sz="1900">
                <a:latin typeface="Courier New" pitchFamily="49" charset="0"/>
              </a:rPr>
              <a:t>Acquire() {</a:t>
            </a:r>
            <a:br>
              <a:rPr lang="en-US" sz="1900">
                <a:latin typeface="Courier New" pitchFamily="49" charset="0"/>
              </a:rPr>
            </a:br>
            <a:r>
              <a:rPr lang="en-US" sz="1900">
                <a:latin typeface="Courier New" pitchFamily="49" charset="0"/>
              </a:rPr>
              <a:t>	</a:t>
            </a:r>
            <a:r>
              <a:rPr lang="en-US" sz="1900">
                <a:solidFill>
                  <a:schemeClr val="hlink"/>
                </a:solidFill>
                <a:latin typeface="Courier New" pitchFamily="49" charset="0"/>
              </a:rPr>
              <a:t>disable interrupts;</a:t>
            </a:r>
            <a:br>
              <a:rPr lang="en-US" sz="1900">
                <a:solidFill>
                  <a:schemeClr val="hlink"/>
                </a:solidFill>
                <a:latin typeface="Courier New" pitchFamily="49" charset="0"/>
              </a:rPr>
            </a:br>
            <a:r>
              <a:rPr lang="en-US" sz="1900">
                <a:latin typeface="Courier New" pitchFamily="49" charset="0"/>
              </a:rPr>
              <a:t>	if (value == BUSY) {</a:t>
            </a:r>
            <a:br>
              <a:rPr lang="en-US" sz="1900">
                <a:latin typeface="Courier New" pitchFamily="49" charset="0"/>
              </a:rPr>
            </a:br>
            <a:r>
              <a:rPr lang="en-US" sz="1900">
                <a:latin typeface="Courier New" pitchFamily="49" charset="0"/>
              </a:rPr>
              <a:t>		put thread on wait queue;</a:t>
            </a:r>
            <a:br>
              <a:rPr lang="en-US" sz="1900">
                <a:latin typeface="Courier New" pitchFamily="49" charset="0"/>
              </a:rPr>
            </a:br>
            <a:r>
              <a:rPr lang="en-US" sz="1900">
                <a:latin typeface="Courier New" pitchFamily="49" charset="0"/>
              </a:rPr>
              <a:t>		Go to sleep();</a:t>
            </a:r>
            <a:br>
              <a:rPr lang="en-US" sz="1900">
                <a:latin typeface="Courier New" pitchFamily="49" charset="0"/>
              </a:rPr>
            </a:br>
            <a:r>
              <a:rPr lang="en-US" sz="1900">
                <a:latin typeface="Courier New" pitchFamily="49" charset="0"/>
              </a:rPr>
              <a:t>		// Enable interrupts?</a:t>
            </a:r>
            <a:br>
              <a:rPr lang="en-US" sz="1900">
                <a:latin typeface="Courier New" pitchFamily="49" charset="0"/>
              </a:rPr>
            </a:br>
            <a:r>
              <a:rPr lang="en-US" sz="1900">
                <a:latin typeface="Courier New" pitchFamily="49" charset="0"/>
              </a:rPr>
              <a:t>	} else {</a:t>
            </a:r>
            <a:br>
              <a:rPr lang="en-US" sz="1900">
                <a:latin typeface="Courier New" pitchFamily="49" charset="0"/>
              </a:rPr>
            </a:br>
            <a:r>
              <a:rPr lang="en-US" sz="1900">
                <a:latin typeface="Courier New" pitchFamily="49" charset="0"/>
              </a:rPr>
              <a:t>		</a:t>
            </a:r>
            <a:r>
              <a:rPr lang="en-US" sz="1900">
                <a:solidFill>
                  <a:srgbClr val="233AE1"/>
                </a:solidFill>
                <a:latin typeface="Courier New" pitchFamily="49" charset="0"/>
              </a:rPr>
              <a:t>value = BUSY;</a:t>
            </a:r>
            <a:br>
              <a:rPr lang="en-US" sz="1900">
                <a:solidFill>
                  <a:srgbClr val="233AE1"/>
                </a:solidFill>
                <a:latin typeface="Courier New" pitchFamily="49" charset="0"/>
              </a:rPr>
            </a:br>
            <a:r>
              <a:rPr lang="en-US" sz="1900">
                <a:solidFill>
                  <a:srgbClr val="233AE1"/>
                </a:solidFill>
                <a:latin typeface="Courier New" pitchFamily="49" charset="0"/>
              </a:rPr>
              <a:t>	</a:t>
            </a:r>
            <a:r>
              <a:rPr lang="en-US" sz="1900">
                <a:latin typeface="Courier New" pitchFamily="49" charset="0"/>
              </a:rPr>
              <a:t>}</a:t>
            </a:r>
            <a:br>
              <a:rPr lang="en-US" sz="1900">
                <a:latin typeface="Courier New" pitchFamily="49" charset="0"/>
              </a:rPr>
            </a:br>
            <a:r>
              <a:rPr lang="en-US" sz="1900">
                <a:latin typeface="Courier New" pitchFamily="49" charset="0"/>
              </a:rPr>
              <a:t>	</a:t>
            </a:r>
            <a:r>
              <a:rPr lang="en-US" sz="1900">
                <a:solidFill>
                  <a:schemeClr val="hlink"/>
                </a:solidFill>
                <a:latin typeface="Courier New" pitchFamily="49" charset="0"/>
              </a:rPr>
              <a:t>enable interrupts;</a:t>
            </a:r>
            <a:br>
              <a:rPr lang="en-US" sz="1900">
                <a:solidFill>
                  <a:schemeClr val="hlink"/>
                </a:solidFill>
                <a:latin typeface="Courier New" pitchFamily="49" charset="0"/>
              </a:rPr>
            </a:br>
            <a:r>
              <a:rPr lang="en-US" sz="1900">
                <a:latin typeface="Courier New" pitchFamily="49" charset="0"/>
              </a:rPr>
              <a:t>}</a:t>
            </a:r>
          </a:p>
        </p:txBody>
      </p:sp>
      <p:sp>
        <p:nvSpPr>
          <p:cNvPr id="445446" name="Text Box 6"/>
          <p:cNvSpPr txBox="1">
            <a:spLocks noChangeArrowheads="1"/>
          </p:cNvSpPr>
          <p:nvPr/>
        </p:nvSpPr>
        <p:spPr bwMode="auto">
          <a:xfrm>
            <a:off x="4495800" y="2057400"/>
            <a:ext cx="4648200" cy="379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338138" algn="l"/>
                <a:tab pos="688975" algn="l"/>
                <a:tab pos="1027113" algn="l"/>
              </a:tabLst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tabLst>
                <a:tab pos="338138" algn="l"/>
                <a:tab pos="688975" algn="l"/>
                <a:tab pos="1027113" algn="l"/>
              </a:tabLst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tabLst>
                <a:tab pos="338138" algn="l"/>
                <a:tab pos="688975" algn="l"/>
                <a:tab pos="1027113" algn="l"/>
              </a:tabLst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tabLst>
                <a:tab pos="338138" algn="l"/>
                <a:tab pos="688975" algn="l"/>
                <a:tab pos="1027113" algn="l"/>
              </a:tabLst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tabLst>
                <a:tab pos="338138" algn="l"/>
                <a:tab pos="688975" algn="l"/>
                <a:tab pos="1027113" algn="l"/>
              </a:tabLst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  <a:tab pos="688975" algn="l"/>
                <a:tab pos="1027113" algn="l"/>
              </a:tabLs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  <a:tab pos="688975" algn="l"/>
                <a:tab pos="1027113" algn="l"/>
              </a:tabLs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  <a:tab pos="688975" algn="l"/>
                <a:tab pos="1027113" algn="l"/>
              </a:tabLs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  <a:tab pos="688975" algn="l"/>
                <a:tab pos="1027113" algn="l"/>
              </a:tabLs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SzPct val="100000"/>
            </a:pPr>
            <a:endParaRPr lang="en-US" sz="1900">
              <a:latin typeface="Courier New" pitchFamily="49" charset="0"/>
            </a:endParaRPr>
          </a:p>
          <a:p>
            <a:pPr algn="l">
              <a:lnSpc>
                <a:spcPct val="90000"/>
              </a:lnSpc>
              <a:spcBef>
                <a:spcPct val="10000"/>
              </a:spcBef>
              <a:buSzPct val="100000"/>
            </a:pPr>
            <a:endParaRPr lang="en-US" sz="1900">
              <a:latin typeface="Courier New" pitchFamily="49" charset="0"/>
            </a:endParaRPr>
          </a:p>
          <a:p>
            <a:pPr algn="l">
              <a:lnSpc>
                <a:spcPct val="90000"/>
              </a:lnSpc>
              <a:spcBef>
                <a:spcPct val="10000"/>
              </a:spcBef>
              <a:buSzPct val="100000"/>
            </a:pPr>
            <a:r>
              <a:rPr lang="en-US" sz="1900">
                <a:latin typeface="Courier New" pitchFamily="49" charset="0"/>
              </a:rPr>
              <a:t>Release() {</a:t>
            </a:r>
            <a:br>
              <a:rPr lang="en-US" sz="1900">
                <a:latin typeface="Courier New" pitchFamily="49" charset="0"/>
              </a:rPr>
            </a:br>
            <a:r>
              <a:rPr lang="en-US" sz="1900">
                <a:latin typeface="Courier New" pitchFamily="49" charset="0"/>
              </a:rPr>
              <a:t>	</a:t>
            </a:r>
            <a:r>
              <a:rPr lang="en-US" sz="1900">
                <a:solidFill>
                  <a:schemeClr val="hlink"/>
                </a:solidFill>
                <a:latin typeface="Courier New" pitchFamily="49" charset="0"/>
              </a:rPr>
              <a:t>disable interrupts;</a:t>
            </a:r>
            <a:br>
              <a:rPr lang="en-US" sz="1900">
                <a:latin typeface="Courier New" pitchFamily="49" charset="0"/>
              </a:rPr>
            </a:br>
            <a:r>
              <a:rPr lang="en-US" sz="1900">
                <a:latin typeface="Courier New" pitchFamily="49" charset="0"/>
              </a:rPr>
              <a:t>	if (anyone on wait queue) {</a:t>
            </a:r>
            <a:br>
              <a:rPr lang="en-US" sz="1900">
                <a:latin typeface="Courier New" pitchFamily="49" charset="0"/>
              </a:rPr>
            </a:br>
            <a:r>
              <a:rPr lang="en-US" sz="1900">
                <a:latin typeface="Courier New" pitchFamily="49" charset="0"/>
              </a:rPr>
              <a:t>		take thread off wait queue</a:t>
            </a:r>
            <a:br>
              <a:rPr lang="en-US" sz="1900">
                <a:latin typeface="Courier New" pitchFamily="49" charset="0"/>
              </a:rPr>
            </a:br>
            <a:r>
              <a:rPr lang="en-US" sz="1900">
                <a:latin typeface="Courier New" pitchFamily="49" charset="0"/>
              </a:rPr>
              <a:t>		Place on ready queue;</a:t>
            </a:r>
            <a:br>
              <a:rPr lang="en-US" sz="1900">
                <a:latin typeface="Courier New" pitchFamily="49" charset="0"/>
              </a:rPr>
            </a:br>
            <a:r>
              <a:rPr lang="en-US" sz="1900">
                <a:latin typeface="Courier New" pitchFamily="49" charset="0"/>
              </a:rPr>
              <a:t>	} else {</a:t>
            </a:r>
            <a:br>
              <a:rPr lang="en-US" sz="1900">
                <a:latin typeface="Courier New" pitchFamily="49" charset="0"/>
              </a:rPr>
            </a:br>
            <a:r>
              <a:rPr lang="en-US" sz="1900">
                <a:latin typeface="Courier New" pitchFamily="49" charset="0"/>
              </a:rPr>
              <a:t>		</a:t>
            </a:r>
            <a:r>
              <a:rPr lang="en-US" sz="1900">
                <a:solidFill>
                  <a:srgbClr val="233AE1"/>
                </a:solidFill>
                <a:latin typeface="Courier New" pitchFamily="49" charset="0"/>
              </a:rPr>
              <a:t>value = FREE;</a:t>
            </a:r>
            <a:br>
              <a:rPr lang="en-US" sz="1900">
                <a:solidFill>
                  <a:srgbClr val="233AE1"/>
                </a:solidFill>
                <a:latin typeface="Courier New" pitchFamily="49" charset="0"/>
              </a:rPr>
            </a:br>
            <a:r>
              <a:rPr lang="en-US" sz="1900">
                <a:latin typeface="Courier New" pitchFamily="49" charset="0"/>
              </a:rPr>
              <a:t>	}</a:t>
            </a:r>
            <a:br>
              <a:rPr lang="en-US" sz="1900">
                <a:latin typeface="Courier New" pitchFamily="49" charset="0"/>
              </a:rPr>
            </a:br>
            <a:r>
              <a:rPr lang="en-US" sz="1900">
                <a:latin typeface="Courier New" pitchFamily="49" charset="0"/>
              </a:rPr>
              <a:t>	</a:t>
            </a:r>
            <a:r>
              <a:rPr lang="en-US" sz="1900">
                <a:solidFill>
                  <a:schemeClr val="hlink"/>
                </a:solidFill>
                <a:latin typeface="Courier New" pitchFamily="49" charset="0"/>
              </a:rPr>
              <a:t>enable interrupts;</a:t>
            </a:r>
            <a:br>
              <a:rPr lang="en-US" sz="1900">
                <a:solidFill>
                  <a:schemeClr val="hlink"/>
                </a:solidFill>
                <a:latin typeface="Courier New" pitchFamily="49" charset="0"/>
              </a:rPr>
            </a:br>
            <a:r>
              <a:rPr lang="en-US" sz="1900">
                <a:latin typeface="Courier New" pitchFamily="49" charset="0"/>
              </a:rPr>
              <a:t>}</a:t>
            </a:r>
            <a:br>
              <a:rPr lang="en-US" sz="1900">
                <a:latin typeface="Courier New" pitchFamily="49" charset="0"/>
              </a:rPr>
            </a:br>
            <a:br>
              <a:rPr lang="en-US" sz="1900">
                <a:latin typeface="Courier New" pitchFamily="49" charset="0"/>
              </a:rPr>
            </a:br>
            <a:endParaRPr lang="en-US" sz="1900">
              <a:latin typeface="Courier New" pitchFamily="49" charset="0"/>
            </a:endParaRPr>
          </a:p>
        </p:txBody>
      </p:sp>
      <p:grpSp>
        <p:nvGrpSpPr>
          <p:cNvPr id="445459" name="Group 19"/>
          <p:cNvGrpSpPr>
            <a:grpSpLocks/>
          </p:cNvGrpSpPr>
          <p:nvPr/>
        </p:nvGrpSpPr>
        <p:grpSpPr bwMode="auto">
          <a:xfrm>
            <a:off x="2895600" y="1828800"/>
            <a:ext cx="609600" cy="685800"/>
            <a:chOff x="1776" y="912"/>
            <a:chExt cx="476" cy="576"/>
          </a:xfrm>
        </p:grpSpPr>
        <p:sp>
          <p:nvSpPr>
            <p:cNvPr id="12295" name="AutoShape 8"/>
            <p:cNvSpPr>
              <a:spLocks noChangeAspect="1" noChangeArrowheads="1" noTextEdit="1"/>
            </p:cNvSpPr>
            <p:nvPr/>
          </p:nvSpPr>
          <p:spPr bwMode="auto">
            <a:xfrm>
              <a:off x="1776" y="912"/>
              <a:ext cx="476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6" name="Freeform 10"/>
            <p:cNvSpPr>
              <a:spLocks/>
            </p:cNvSpPr>
            <p:nvPr/>
          </p:nvSpPr>
          <p:spPr bwMode="auto">
            <a:xfrm>
              <a:off x="1818" y="1046"/>
              <a:ext cx="434" cy="442"/>
            </a:xfrm>
            <a:custGeom>
              <a:avLst/>
              <a:gdLst>
                <a:gd name="T0" fmla="*/ 4 w 1303"/>
                <a:gd name="T1" fmla="*/ 79 h 1327"/>
                <a:gd name="T2" fmla="*/ 7 w 1303"/>
                <a:gd name="T3" fmla="*/ 86 h 1327"/>
                <a:gd name="T4" fmla="*/ 13 w 1303"/>
                <a:gd name="T5" fmla="*/ 97 h 1327"/>
                <a:gd name="T6" fmla="*/ 19 w 1303"/>
                <a:gd name="T7" fmla="*/ 109 h 1327"/>
                <a:gd name="T8" fmla="*/ 28 w 1303"/>
                <a:gd name="T9" fmla="*/ 121 h 1327"/>
                <a:gd name="T10" fmla="*/ 38 w 1303"/>
                <a:gd name="T11" fmla="*/ 132 h 1327"/>
                <a:gd name="T12" fmla="*/ 50 w 1303"/>
                <a:gd name="T13" fmla="*/ 140 h 1327"/>
                <a:gd name="T14" fmla="*/ 63 w 1303"/>
                <a:gd name="T15" fmla="*/ 145 h 1327"/>
                <a:gd name="T16" fmla="*/ 76 w 1303"/>
                <a:gd name="T17" fmla="*/ 147 h 1327"/>
                <a:gd name="T18" fmla="*/ 90 w 1303"/>
                <a:gd name="T19" fmla="*/ 146 h 1327"/>
                <a:gd name="T20" fmla="*/ 104 w 1303"/>
                <a:gd name="T21" fmla="*/ 142 h 1327"/>
                <a:gd name="T22" fmla="*/ 116 w 1303"/>
                <a:gd name="T23" fmla="*/ 136 h 1327"/>
                <a:gd name="T24" fmla="*/ 128 w 1303"/>
                <a:gd name="T25" fmla="*/ 126 h 1327"/>
                <a:gd name="T26" fmla="*/ 136 w 1303"/>
                <a:gd name="T27" fmla="*/ 116 h 1327"/>
                <a:gd name="T28" fmla="*/ 142 w 1303"/>
                <a:gd name="T29" fmla="*/ 105 h 1327"/>
                <a:gd name="T30" fmla="*/ 144 w 1303"/>
                <a:gd name="T31" fmla="*/ 94 h 1327"/>
                <a:gd name="T32" fmla="*/ 145 w 1303"/>
                <a:gd name="T33" fmla="*/ 82 h 1327"/>
                <a:gd name="T34" fmla="*/ 143 w 1303"/>
                <a:gd name="T35" fmla="*/ 71 h 1327"/>
                <a:gd name="T36" fmla="*/ 140 w 1303"/>
                <a:gd name="T37" fmla="*/ 59 h 1327"/>
                <a:gd name="T38" fmla="*/ 136 w 1303"/>
                <a:gd name="T39" fmla="*/ 48 h 1327"/>
                <a:gd name="T40" fmla="*/ 132 w 1303"/>
                <a:gd name="T41" fmla="*/ 37 h 1327"/>
                <a:gd name="T42" fmla="*/ 128 w 1303"/>
                <a:gd name="T43" fmla="*/ 27 h 1327"/>
                <a:gd name="T44" fmla="*/ 123 w 1303"/>
                <a:gd name="T45" fmla="*/ 18 h 1327"/>
                <a:gd name="T46" fmla="*/ 117 w 1303"/>
                <a:gd name="T47" fmla="*/ 11 h 1327"/>
                <a:gd name="T48" fmla="*/ 111 w 1303"/>
                <a:gd name="T49" fmla="*/ 5 h 1327"/>
                <a:gd name="T50" fmla="*/ 104 w 1303"/>
                <a:gd name="T51" fmla="*/ 1 h 1327"/>
                <a:gd name="T52" fmla="*/ 98 w 1303"/>
                <a:gd name="T53" fmla="*/ 0 h 1327"/>
                <a:gd name="T54" fmla="*/ 93 w 1303"/>
                <a:gd name="T55" fmla="*/ 0 h 1327"/>
                <a:gd name="T56" fmla="*/ 89 w 1303"/>
                <a:gd name="T57" fmla="*/ 3 h 1327"/>
                <a:gd name="T58" fmla="*/ 85 w 1303"/>
                <a:gd name="T59" fmla="*/ 6 h 1327"/>
                <a:gd name="T60" fmla="*/ 84 w 1303"/>
                <a:gd name="T61" fmla="*/ 10 h 1327"/>
                <a:gd name="T62" fmla="*/ 83 w 1303"/>
                <a:gd name="T63" fmla="*/ 15 h 1327"/>
                <a:gd name="T64" fmla="*/ 83 w 1303"/>
                <a:gd name="T65" fmla="*/ 20 h 1327"/>
                <a:gd name="T66" fmla="*/ 83 w 1303"/>
                <a:gd name="T67" fmla="*/ 25 h 1327"/>
                <a:gd name="T68" fmla="*/ 84 w 1303"/>
                <a:gd name="T69" fmla="*/ 28 h 1327"/>
                <a:gd name="T70" fmla="*/ 85 w 1303"/>
                <a:gd name="T71" fmla="*/ 32 h 1327"/>
                <a:gd name="T72" fmla="*/ 85 w 1303"/>
                <a:gd name="T73" fmla="*/ 36 h 1327"/>
                <a:gd name="T74" fmla="*/ 82 w 1303"/>
                <a:gd name="T75" fmla="*/ 40 h 1327"/>
                <a:gd name="T76" fmla="*/ 78 w 1303"/>
                <a:gd name="T77" fmla="*/ 41 h 1327"/>
                <a:gd name="T78" fmla="*/ 73 w 1303"/>
                <a:gd name="T79" fmla="*/ 43 h 1327"/>
                <a:gd name="T80" fmla="*/ 68 w 1303"/>
                <a:gd name="T81" fmla="*/ 45 h 1327"/>
                <a:gd name="T82" fmla="*/ 63 w 1303"/>
                <a:gd name="T83" fmla="*/ 47 h 1327"/>
                <a:gd name="T84" fmla="*/ 58 w 1303"/>
                <a:gd name="T85" fmla="*/ 49 h 1327"/>
                <a:gd name="T86" fmla="*/ 54 w 1303"/>
                <a:gd name="T87" fmla="*/ 52 h 1327"/>
                <a:gd name="T88" fmla="*/ 50 w 1303"/>
                <a:gd name="T89" fmla="*/ 55 h 1327"/>
                <a:gd name="T90" fmla="*/ 45 w 1303"/>
                <a:gd name="T91" fmla="*/ 57 h 1327"/>
                <a:gd name="T92" fmla="*/ 41 w 1303"/>
                <a:gd name="T93" fmla="*/ 55 h 1327"/>
                <a:gd name="T94" fmla="*/ 38 w 1303"/>
                <a:gd name="T95" fmla="*/ 52 h 1327"/>
                <a:gd name="T96" fmla="*/ 34 w 1303"/>
                <a:gd name="T97" fmla="*/ 48 h 1327"/>
                <a:gd name="T98" fmla="*/ 29 w 1303"/>
                <a:gd name="T99" fmla="*/ 44 h 1327"/>
                <a:gd name="T100" fmla="*/ 24 w 1303"/>
                <a:gd name="T101" fmla="*/ 41 h 1327"/>
                <a:gd name="T102" fmla="*/ 17 w 1303"/>
                <a:gd name="T103" fmla="*/ 40 h 1327"/>
                <a:gd name="T104" fmla="*/ 11 w 1303"/>
                <a:gd name="T105" fmla="*/ 41 h 1327"/>
                <a:gd name="T106" fmla="*/ 5 w 1303"/>
                <a:gd name="T107" fmla="*/ 45 h 1327"/>
                <a:gd name="T108" fmla="*/ 1 w 1303"/>
                <a:gd name="T109" fmla="*/ 51 h 1327"/>
                <a:gd name="T110" fmla="*/ 0 w 1303"/>
                <a:gd name="T111" fmla="*/ 58 h 1327"/>
                <a:gd name="T112" fmla="*/ 0 w 1303"/>
                <a:gd name="T113" fmla="*/ 65 h 1327"/>
                <a:gd name="T114" fmla="*/ 2 w 1303"/>
                <a:gd name="T115" fmla="*/ 71 h 1327"/>
                <a:gd name="T116" fmla="*/ 3 w 1303"/>
                <a:gd name="T117" fmla="*/ 75 h 132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303" h="1327">
                  <a:moveTo>
                    <a:pt x="28" y="680"/>
                  </a:moveTo>
                  <a:lnTo>
                    <a:pt x="28" y="681"/>
                  </a:lnTo>
                  <a:lnTo>
                    <a:pt x="30" y="684"/>
                  </a:lnTo>
                  <a:lnTo>
                    <a:pt x="30" y="686"/>
                  </a:lnTo>
                  <a:lnTo>
                    <a:pt x="30" y="688"/>
                  </a:lnTo>
                  <a:lnTo>
                    <a:pt x="33" y="691"/>
                  </a:lnTo>
                  <a:lnTo>
                    <a:pt x="34" y="697"/>
                  </a:lnTo>
                  <a:lnTo>
                    <a:pt x="36" y="698"/>
                  </a:lnTo>
                  <a:lnTo>
                    <a:pt x="36" y="704"/>
                  </a:lnTo>
                  <a:lnTo>
                    <a:pt x="37" y="708"/>
                  </a:lnTo>
                  <a:lnTo>
                    <a:pt x="40" y="714"/>
                  </a:lnTo>
                  <a:lnTo>
                    <a:pt x="43" y="720"/>
                  </a:lnTo>
                  <a:lnTo>
                    <a:pt x="44" y="725"/>
                  </a:lnTo>
                  <a:lnTo>
                    <a:pt x="47" y="733"/>
                  </a:lnTo>
                  <a:lnTo>
                    <a:pt x="51" y="740"/>
                  </a:lnTo>
                  <a:lnTo>
                    <a:pt x="53" y="745"/>
                  </a:lnTo>
                  <a:lnTo>
                    <a:pt x="55" y="752"/>
                  </a:lnTo>
                  <a:lnTo>
                    <a:pt x="60" y="761"/>
                  </a:lnTo>
                  <a:lnTo>
                    <a:pt x="64" y="769"/>
                  </a:lnTo>
                  <a:lnTo>
                    <a:pt x="67" y="778"/>
                  </a:lnTo>
                  <a:lnTo>
                    <a:pt x="70" y="785"/>
                  </a:lnTo>
                  <a:lnTo>
                    <a:pt x="74" y="795"/>
                  </a:lnTo>
                  <a:lnTo>
                    <a:pt x="80" y="804"/>
                  </a:lnTo>
                  <a:lnTo>
                    <a:pt x="84" y="812"/>
                  </a:lnTo>
                  <a:lnTo>
                    <a:pt x="87" y="822"/>
                  </a:lnTo>
                  <a:lnTo>
                    <a:pt x="92" y="832"/>
                  </a:lnTo>
                  <a:lnTo>
                    <a:pt x="98" y="842"/>
                  </a:lnTo>
                  <a:lnTo>
                    <a:pt x="101" y="852"/>
                  </a:lnTo>
                  <a:lnTo>
                    <a:pt x="108" y="861"/>
                  </a:lnTo>
                  <a:lnTo>
                    <a:pt x="114" y="872"/>
                  </a:lnTo>
                  <a:lnTo>
                    <a:pt x="118" y="883"/>
                  </a:lnTo>
                  <a:lnTo>
                    <a:pt x="124" y="893"/>
                  </a:lnTo>
                  <a:lnTo>
                    <a:pt x="129" y="903"/>
                  </a:lnTo>
                  <a:lnTo>
                    <a:pt x="136" y="915"/>
                  </a:lnTo>
                  <a:lnTo>
                    <a:pt x="142" y="926"/>
                  </a:lnTo>
                  <a:lnTo>
                    <a:pt x="148" y="936"/>
                  </a:lnTo>
                  <a:lnTo>
                    <a:pt x="153" y="947"/>
                  </a:lnTo>
                  <a:lnTo>
                    <a:pt x="161" y="959"/>
                  </a:lnTo>
                  <a:lnTo>
                    <a:pt x="168" y="969"/>
                  </a:lnTo>
                  <a:lnTo>
                    <a:pt x="173" y="980"/>
                  </a:lnTo>
                  <a:lnTo>
                    <a:pt x="180" y="991"/>
                  </a:lnTo>
                  <a:lnTo>
                    <a:pt x="189" y="1003"/>
                  </a:lnTo>
                  <a:lnTo>
                    <a:pt x="196" y="1014"/>
                  </a:lnTo>
                  <a:lnTo>
                    <a:pt x="202" y="1024"/>
                  </a:lnTo>
                  <a:lnTo>
                    <a:pt x="210" y="1035"/>
                  </a:lnTo>
                  <a:lnTo>
                    <a:pt x="219" y="1047"/>
                  </a:lnTo>
                  <a:lnTo>
                    <a:pt x="226" y="1058"/>
                  </a:lnTo>
                  <a:lnTo>
                    <a:pt x="233" y="1068"/>
                  </a:lnTo>
                  <a:lnTo>
                    <a:pt x="243" y="1078"/>
                  </a:lnTo>
                  <a:lnTo>
                    <a:pt x="250" y="1091"/>
                  </a:lnTo>
                  <a:lnTo>
                    <a:pt x="260" y="1101"/>
                  </a:lnTo>
                  <a:lnTo>
                    <a:pt x="269" y="1111"/>
                  </a:lnTo>
                  <a:lnTo>
                    <a:pt x="277" y="1122"/>
                  </a:lnTo>
                  <a:lnTo>
                    <a:pt x="286" y="1131"/>
                  </a:lnTo>
                  <a:lnTo>
                    <a:pt x="296" y="1141"/>
                  </a:lnTo>
                  <a:lnTo>
                    <a:pt x="304" y="1152"/>
                  </a:lnTo>
                  <a:lnTo>
                    <a:pt x="314" y="1161"/>
                  </a:lnTo>
                  <a:lnTo>
                    <a:pt x="324" y="1171"/>
                  </a:lnTo>
                  <a:lnTo>
                    <a:pt x="333" y="1181"/>
                  </a:lnTo>
                  <a:lnTo>
                    <a:pt x="342" y="1188"/>
                  </a:lnTo>
                  <a:lnTo>
                    <a:pt x="352" y="1199"/>
                  </a:lnTo>
                  <a:lnTo>
                    <a:pt x="362" y="1206"/>
                  </a:lnTo>
                  <a:lnTo>
                    <a:pt x="372" y="1215"/>
                  </a:lnTo>
                  <a:lnTo>
                    <a:pt x="382" y="1222"/>
                  </a:lnTo>
                  <a:lnTo>
                    <a:pt x="394" y="1230"/>
                  </a:lnTo>
                  <a:lnTo>
                    <a:pt x="405" y="1237"/>
                  </a:lnTo>
                  <a:lnTo>
                    <a:pt x="415" y="1245"/>
                  </a:lnTo>
                  <a:lnTo>
                    <a:pt x="425" y="1252"/>
                  </a:lnTo>
                  <a:lnTo>
                    <a:pt x="436" y="1259"/>
                  </a:lnTo>
                  <a:lnTo>
                    <a:pt x="448" y="1264"/>
                  </a:lnTo>
                  <a:lnTo>
                    <a:pt x="459" y="1270"/>
                  </a:lnTo>
                  <a:lnTo>
                    <a:pt x="469" y="1274"/>
                  </a:lnTo>
                  <a:lnTo>
                    <a:pt x="480" y="1281"/>
                  </a:lnTo>
                  <a:lnTo>
                    <a:pt x="492" y="1286"/>
                  </a:lnTo>
                  <a:lnTo>
                    <a:pt x="504" y="1290"/>
                  </a:lnTo>
                  <a:lnTo>
                    <a:pt x="516" y="1294"/>
                  </a:lnTo>
                  <a:lnTo>
                    <a:pt x="527" y="1299"/>
                  </a:lnTo>
                  <a:lnTo>
                    <a:pt x="539" y="1301"/>
                  </a:lnTo>
                  <a:lnTo>
                    <a:pt x="551" y="1307"/>
                  </a:lnTo>
                  <a:lnTo>
                    <a:pt x="563" y="1310"/>
                  </a:lnTo>
                  <a:lnTo>
                    <a:pt x="576" y="1313"/>
                  </a:lnTo>
                  <a:lnTo>
                    <a:pt x="587" y="1316"/>
                  </a:lnTo>
                  <a:lnTo>
                    <a:pt x="600" y="1317"/>
                  </a:lnTo>
                  <a:lnTo>
                    <a:pt x="611" y="1318"/>
                  </a:lnTo>
                  <a:lnTo>
                    <a:pt x="624" y="1321"/>
                  </a:lnTo>
                  <a:lnTo>
                    <a:pt x="637" y="1323"/>
                  </a:lnTo>
                  <a:lnTo>
                    <a:pt x="648" y="1324"/>
                  </a:lnTo>
                  <a:lnTo>
                    <a:pt x="661" y="1324"/>
                  </a:lnTo>
                  <a:lnTo>
                    <a:pt x="674" y="1326"/>
                  </a:lnTo>
                  <a:lnTo>
                    <a:pt x="686" y="1327"/>
                  </a:lnTo>
                  <a:lnTo>
                    <a:pt x="698" y="1327"/>
                  </a:lnTo>
                  <a:lnTo>
                    <a:pt x="710" y="1327"/>
                  </a:lnTo>
                  <a:lnTo>
                    <a:pt x="723" y="1327"/>
                  </a:lnTo>
                  <a:lnTo>
                    <a:pt x="736" y="1326"/>
                  </a:lnTo>
                  <a:lnTo>
                    <a:pt x="749" y="1326"/>
                  </a:lnTo>
                  <a:lnTo>
                    <a:pt x="762" y="1324"/>
                  </a:lnTo>
                  <a:lnTo>
                    <a:pt x="772" y="1323"/>
                  </a:lnTo>
                  <a:lnTo>
                    <a:pt x="786" y="1321"/>
                  </a:lnTo>
                  <a:lnTo>
                    <a:pt x="799" y="1318"/>
                  </a:lnTo>
                  <a:lnTo>
                    <a:pt x="810" y="1317"/>
                  </a:lnTo>
                  <a:lnTo>
                    <a:pt x="823" y="1314"/>
                  </a:lnTo>
                  <a:lnTo>
                    <a:pt x="836" y="1311"/>
                  </a:lnTo>
                  <a:lnTo>
                    <a:pt x="848" y="1310"/>
                  </a:lnTo>
                  <a:lnTo>
                    <a:pt x="860" y="1306"/>
                  </a:lnTo>
                  <a:lnTo>
                    <a:pt x="872" y="1301"/>
                  </a:lnTo>
                  <a:lnTo>
                    <a:pt x="885" y="1299"/>
                  </a:lnTo>
                  <a:lnTo>
                    <a:pt x="897" y="1296"/>
                  </a:lnTo>
                  <a:lnTo>
                    <a:pt x="908" y="1290"/>
                  </a:lnTo>
                  <a:lnTo>
                    <a:pt x="921" y="1287"/>
                  </a:lnTo>
                  <a:lnTo>
                    <a:pt x="934" y="1281"/>
                  </a:lnTo>
                  <a:lnTo>
                    <a:pt x="945" y="1277"/>
                  </a:lnTo>
                  <a:lnTo>
                    <a:pt x="958" y="1272"/>
                  </a:lnTo>
                  <a:lnTo>
                    <a:pt x="969" y="1266"/>
                  </a:lnTo>
                  <a:lnTo>
                    <a:pt x="980" y="1262"/>
                  </a:lnTo>
                  <a:lnTo>
                    <a:pt x="992" y="1256"/>
                  </a:lnTo>
                  <a:lnTo>
                    <a:pt x="1003" y="1249"/>
                  </a:lnTo>
                  <a:lnTo>
                    <a:pt x="1016" y="1242"/>
                  </a:lnTo>
                  <a:lnTo>
                    <a:pt x="1026" y="1235"/>
                  </a:lnTo>
                  <a:lnTo>
                    <a:pt x="1039" y="1230"/>
                  </a:lnTo>
                  <a:lnTo>
                    <a:pt x="1049" y="1222"/>
                  </a:lnTo>
                  <a:lnTo>
                    <a:pt x="1060" y="1215"/>
                  </a:lnTo>
                  <a:lnTo>
                    <a:pt x="1070" y="1206"/>
                  </a:lnTo>
                  <a:lnTo>
                    <a:pt x="1081" y="1200"/>
                  </a:lnTo>
                  <a:lnTo>
                    <a:pt x="1093" y="1190"/>
                  </a:lnTo>
                  <a:lnTo>
                    <a:pt x="1103" y="1183"/>
                  </a:lnTo>
                  <a:lnTo>
                    <a:pt x="1114" y="1175"/>
                  </a:lnTo>
                  <a:lnTo>
                    <a:pt x="1125" y="1168"/>
                  </a:lnTo>
                  <a:lnTo>
                    <a:pt x="1134" y="1158"/>
                  </a:lnTo>
                  <a:lnTo>
                    <a:pt x="1144" y="1149"/>
                  </a:lnTo>
                  <a:lnTo>
                    <a:pt x="1152" y="1139"/>
                  </a:lnTo>
                  <a:lnTo>
                    <a:pt x="1162" y="1131"/>
                  </a:lnTo>
                  <a:lnTo>
                    <a:pt x="1171" y="1122"/>
                  </a:lnTo>
                  <a:lnTo>
                    <a:pt x="1179" y="1112"/>
                  </a:lnTo>
                  <a:lnTo>
                    <a:pt x="1186" y="1104"/>
                  </a:lnTo>
                  <a:lnTo>
                    <a:pt x="1195" y="1095"/>
                  </a:lnTo>
                  <a:lnTo>
                    <a:pt x="1202" y="1084"/>
                  </a:lnTo>
                  <a:lnTo>
                    <a:pt x="1209" y="1075"/>
                  </a:lnTo>
                  <a:lnTo>
                    <a:pt x="1215" y="1067"/>
                  </a:lnTo>
                  <a:lnTo>
                    <a:pt x="1223" y="1057"/>
                  </a:lnTo>
                  <a:lnTo>
                    <a:pt x="1229" y="1047"/>
                  </a:lnTo>
                  <a:lnTo>
                    <a:pt x="1235" y="1038"/>
                  </a:lnTo>
                  <a:lnTo>
                    <a:pt x="1240" y="1028"/>
                  </a:lnTo>
                  <a:lnTo>
                    <a:pt x="1246" y="1018"/>
                  </a:lnTo>
                  <a:lnTo>
                    <a:pt x="1252" y="1008"/>
                  </a:lnTo>
                  <a:lnTo>
                    <a:pt x="1256" y="998"/>
                  </a:lnTo>
                  <a:lnTo>
                    <a:pt x="1260" y="989"/>
                  </a:lnTo>
                  <a:lnTo>
                    <a:pt x="1266" y="979"/>
                  </a:lnTo>
                  <a:lnTo>
                    <a:pt x="1269" y="969"/>
                  </a:lnTo>
                  <a:lnTo>
                    <a:pt x="1273" y="960"/>
                  </a:lnTo>
                  <a:lnTo>
                    <a:pt x="1276" y="949"/>
                  </a:lnTo>
                  <a:lnTo>
                    <a:pt x="1282" y="940"/>
                  </a:lnTo>
                  <a:lnTo>
                    <a:pt x="1283" y="929"/>
                  </a:lnTo>
                  <a:lnTo>
                    <a:pt x="1286" y="919"/>
                  </a:lnTo>
                  <a:lnTo>
                    <a:pt x="1289" y="907"/>
                  </a:lnTo>
                  <a:lnTo>
                    <a:pt x="1292" y="899"/>
                  </a:lnTo>
                  <a:lnTo>
                    <a:pt x="1293" y="888"/>
                  </a:lnTo>
                  <a:lnTo>
                    <a:pt x="1296" y="879"/>
                  </a:lnTo>
                  <a:lnTo>
                    <a:pt x="1297" y="868"/>
                  </a:lnTo>
                  <a:lnTo>
                    <a:pt x="1299" y="858"/>
                  </a:lnTo>
                  <a:lnTo>
                    <a:pt x="1300" y="848"/>
                  </a:lnTo>
                  <a:lnTo>
                    <a:pt x="1300" y="836"/>
                  </a:lnTo>
                  <a:lnTo>
                    <a:pt x="1302" y="826"/>
                  </a:lnTo>
                  <a:lnTo>
                    <a:pt x="1303" y="816"/>
                  </a:lnTo>
                  <a:lnTo>
                    <a:pt x="1303" y="805"/>
                  </a:lnTo>
                  <a:lnTo>
                    <a:pt x="1303" y="795"/>
                  </a:lnTo>
                  <a:lnTo>
                    <a:pt x="1303" y="784"/>
                  </a:lnTo>
                  <a:lnTo>
                    <a:pt x="1303" y="774"/>
                  </a:lnTo>
                  <a:lnTo>
                    <a:pt x="1303" y="764"/>
                  </a:lnTo>
                  <a:lnTo>
                    <a:pt x="1303" y="752"/>
                  </a:lnTo>
                  <a:lnTo>
                    <a:pt x="1302" y="742"/>
                  </a:lnTo>
                  <a:lnTo>
                    <a:pt x="1302" y="733"/>
                  </a:lnTo>
                  <a:lnTo>
                    <a:pt x="1300" y="721"/>
                  </a:lnTo>
                  <a:lnTo>
                    <a:pt x="1300" y="711"/>
                  </a:lnTo>
                  <a:lnTo>
                    <a:pt x="1299" y="701"/>
                  </a:lnTo>
                  <a:lnTo>
                    <a:pt x="1297" y="691"/>
                  </a:lnTo>
                  <a:lnTo>
                    <a:pt x="1296" y="680"/>
                  </a:lnTo>
                  <a:lnTo>
                    <a:pt x="1294" y="669"/>
                  </a:lnTo>
                  <a:lnTo>
                    <a:pt x="1293" y="659"/>
                  </a:lnTo>
                  <a:lnTo>
                    <a:pt x="1290" y="649"/>
                  </a:lnTo>
                  <a:lnTo>
                    <a:pt x="1289" y="637"/>
                  </a:lnTo>
                  <a:lnTo>
                    <a:pt x="1287" y="627"/>
                  </a:lnTo>
                  <a:lnTo>
                    <a:pt x="1285" y="616"/>
                  </a:lnTo>
                  <a:lnTo>
                    <a:pt x="1283" y="607"/>
                  </a:lnTo>
                  <a:lnTo>
                    <a:pt x="1280" y="596"/>
                  </a:lnTo>
                  <a:lnTo>
                    <a:pt x="1277" y="586"/>
                  </a:lnTo>
                  <a:lnTo>
                    <a:pt x="1275" y="576"/>
                  </a:lnTo>
                  <a:lnTo>
                    <a:pt x="1272" y="566"/>
                  </a:lnTo>
                  <a:lnTo>
                    <a:pt x="1269" y="555"/>
                  </a:lnTo>
                  <a:lnTo>
                    <a:pt x="1266" y="545"/>
                  </a:lnTo>
                  <a:lnTo>
                    <a:pt x="1263" y="533"/>
                  </a:lnTo>
                  <a:lnTo>
                    <a:pt x="1260" y="525"/>
                  </a:lnTo>
                  <a:lnTo>
                    <a:pt x="1256" y="515"/>
                  </a:lnTo>
                  <a:lnTo>
                    <a:pt x="1253" y="504"/>
                  </a:lnTo>
                  <a:lnTo>
                    <a:pt x="1250" y="494"/>
                  </a:lnTo>
                  <a:lnTo>
                    <a:pt x="1246" y="484"/>
                  </a:lnTo>
                  <a:lnTo>
                    <a:pt x="1243" y="474"/>
                  </a:lnTo>
                  <a:lnTo>
                    <a:pt x="1239" y="464"/>
                  </a:lnTo>
                  <a:lnTo>
                    <a:pt x="1236" y="452"/>
                  </a:lnTo>
                  <a:lnTo>
                    <a:pt x="1233" y="442"/>
                  </a:lnTo>
                  <a:lnTo>
                    <a:pt x="1229" y="432"/>
                  </a:lnTo>
                  <a:lnTo>
                    <a:pt x="1226" y="422"/>
                  </a:lnTo>
                  <a:lnTo>
                    <a:pt x="1222" y="413"/>
                  </a:lnTo>
                  <a:lnTo>
                    <a:pt x="1219" y="403"/>
                  </a:lnTo>
                  <a:lnTo>
                    <a:pt x="1213" y="393"/>
                  </a:lnTo>
                  <a:lnTo>
                    <a:pt x="1212" y="383"/>
                  </a:lnTo>
                  <a:lnTo>
                    <a:pt x="1208" y="373"/>
                  </a:lnTo>
                  <a:lnTo>
                    <a:pt x="1205" y="364"/>
                  </a:lnTo>
                  <a:lnTo>
                    <a:pt x="1201" y="354"/>
                  </a:lnTo>
                  <a:lnTo>
                    <a:pt x="1196" y="343"/>
                  </a:lnTo>
                  <a:lnTo>
                    <a:pt x="1192" y="334"/>
                  </a:lnTo>
                  <a:lnTo>
                    <a:pt x="1188" y="326"/>
                  </a:lnTo>
                  <a:lnTo>
                    <a:pt x="1185" y="316"/>
                  </a:lnTo>
                  <a:lnTo>
                    <a:pt x="1181" y="306"/>
                  </a:lnTo>
                  <a:lnTo>
                    <a:pt x="1178" y="297"/>
                  </a:lnTo>
                  <a:lnTo>
                    <a:pt x="1174" y="287"/>
                  </a:lnTo>
                  <a:lnTo>
                    <a:pt x="1169" y="279"/>
                  </a:lnTo>
                  <a:lnTo>
                    <a:pt x="1165" y="270"/>
                  </a:lnTo>
                  <a:lnTo>
                    <a:pt x="1161" y="260"/>
                  </a:lnTo>
                  <a:lnTo>
                    <a:pt x="1157" y="252"/>
                  </a:lnTo>
                  <a:lnTo>
                    <a:pt x="1152" y="243"/>
                  </a:lnTo>
                  <a:lnTo>
                    <a:pt x="1148" y="235"/>
                  </a:lnTo>
                  <a:lnTo>
                    <a:pt x="1144" y="226"/>
                  </a:lnTo>
                  <a:lnTo>
                    <a:pt x="1140" y="219"/>
                  </a:lnTo>
                  <a:lnTo>
                    <a:pt x="1135" y="209"/>
                  </a:lnTo>
                  <a:lnTo>
                    <a:pt x="1131" y="202"/>
                  </a:lnTo>
                  <a:lnTo>
                    <a:pt x="1127" y="193"/>
                  </a:lnTo>
                  <a:lnTo>
                    <a:pt x="1123" y="185"/>
                  </a:lnTo>
                  <a:lnTo>
                    <a:pt x="1117" y="178"/>
                  </a:lnTo>
                  <a:lnTo>
                    <a:pt x="1113" y="171"/>
                  </a:lnTo>
                  <a:lnTo>
                    <a:pt x="1107" y="162"/>
                  </a:lnTo>
                  <a:lnTo>
                    <a:pt x="1103" y="155"/>
                  </a:lnTo>
                  <a:lnTo>
                    <a:pt x="1098" y="148"/>
                  </a:lnTo>
                  <a:lnTo>
                    <a:pt x="1094" y="141"/>
                  </a:lnTo>
                  <a:lnTo>
                    <a:pt x="1088" y="134"/>
                  </a:lnTo>
                  <a:lnTo>
                    <a:pt x="1083" y="127"/>
                  </a:lnTo>
                  <a:lnTo>
                    <a:pt x="1078" y="120"/>
                  </a:lnTo>
                  <a:lnTo>
                    <a:pt x="1073" y="114"/>
                  </a:lnTo>
                  <a:lnTo>
                    <a:pt x="1067" y="107"/>
                  </a:lnTo>
                  <a:lnTo>
                    <a:pt x="1064" y="101"/>
                  </a:lnTo>
                  <a:lnTo>
                    <a:pt x="1057" y="95"/>
                  </a:lnTo>
                  <a:lnTo>
                    <a:pt x="1052" y="90"/>
                  </a:lnTo>
                  <a:lnTo>
                    <a:pt x="1047" y="84"/>
                  </a:lnTo>
                  <a:lnTo>
                    <a:pt x="1042" y="78"/>
                  </a:lnTo>
                  <a:lnTo>
                    <a:pt x="1036" y="73"/>
                  </a:lnTo>
                  <a:lnTo>
                    <a:pt x="1030" y="67"/>
                  </a:lnTo>
                  <a:lnTo>
                    <a:pt x="1025" y="63"/>
                  </a:lnTo>
                  <a:lnTo>
                    <a:pt x="1019" y="57"/>
                  </a:lnTo>
                  <a:lnTo>
                    <a:pt x="1013" y="53"/>
                  </a:lnTo>
                  <a:lnTo>
                    <a:pt x="1007" y="47"/>
                  </a:lnTo>
                  <a:lnTo>
                    <a:pt x="1000" y="44"/>
                  </a:lnTo>
                  <a:lnTo>
                    <a:pt x="995" y="40"/>
                  </a:lnTo>
                  <a:lnTo>
                    <a:pt x="989" y="37"/>
                  </a:lnTo>
                  <a:lnTo>
                    <a:pt x="983" y="33"/>
                  </a:lnTo>
                  <a:lnTo>
                    <a:pt x="978" y="30"/>
                  </a:lnTo>
                  <a:lnTo>
                    <a:pt x="971" y="27"/>
                  </a:lnTo>
                  <a:lnTo>
                    <a:pt x="963" y="23"/>
                  </a:lnTo>
                  <a:lnTo>
                    <a:pt x="958" y="20"/>
                  </a:lnTo>
                  <a:lnTo>
                    <a:pt x="952" y="17"/>
                  </a:lnTo>
                  <a:lnTo>
                    <a:pt x="945" y="14"/>
                  </a:lnTo>
                  <a:lnTo>
                    <a:pt x="939" y="13"/>
                  </a:lnTo>
                  <a:lnTo>
                    <a:pt x="932" y="10"/>
                  </a:lnTo>
                  <a:lnTo>
                    <a:pt x="926" y="9"/>
                  </a:lnTo>
                  <a:lnTo>
                    <a:pt x="922" y="7"/>
                  </a:lnTo>
                  <a:lnTo>
                    <a:pt x="915" y="6"/>
                  </a:lnTo>
                  <a:lnTo>
                    <a:pt x="909" y="4"/>
                  </a:lnTo>
                  <a:lnTo>
                    <a:pt x="904" y="3"/>
                  </a:lnTo>
                  <a:lnTo>
                    <a:pt x="899" y="3"/>
                  </a:lnTo>
                  <a:lnTo>
                    <a:pt x="892" y="0"/>
                  </a:lnTo>
                  <a:lnTo>
                    <a:pt x="887" y="0"/>
                  </a:lnTo>
                  <a:lnTo>
                    <a:pt x="882" y="0"/>
                  </a:lnTo>
                  <a:lnTo>
                    <a:pt x="878" y="0"/>
                  </a:lnTo>
                  <a:lnTo>
                    <a:pt x="872" y="0"/>
                  </a:lnTo>
                  <a:lnTo>
                    <a:pt x="867" y="0"/>
                  </a:lnTo>
                  <a:lnTo>
                    <a:pt x="863" y="0"/>
                  </a:lnTo>
                  <a:lnTo>
                    <a:pt x="858" y="0"/>
                  </a:lnTo>
                  <a:lnTo>
                    <a:pt x="853" y="0"/>
                  </a:lnTo>
                  <a:lnTo>
                    <a:pt x="848" y="1"/>
                  </a:lnTo>
                  <a:lnTo>
                    <a:pt x="845" y="3"/>
                  </a:lnTo>
                  <a:lnTo>
                    <a:pt x="841" y="4"/>
                  </a:lnTo>
                  <a:lnTo>
                    <a:pt x="836" y="4"/>
                  </a:lnTo>
                  <a:lnTo>
                    <a:pt x="831" y="6"/>
                  </a:lnTo>
                  <a:lnTo>
                    <a:pt x="827" y="7"/>
                  </a:lnTo>
                  <a:lnTo>
                    <a:pt x="824" y="9"/>
                  </a:lnTo>
                  <a:lnTo>
                    <a:pt x="818" y="10"/>
                  </a:lnTo>
                  <a:lnTo>
                    <a:pt x="817" y="11"/>
                  </a:lnTo>
                  <a:lnTo>
                    <a:pt x="811" y="13"/>
                  </a:lnTo>
                  <a:lnTo>
                    <a:pt x="809" y="16"/>
                  </a:lnTo>
                  <a:lnTo>
                    <a:pt x="806" y="17"/>
                  </a:lnTo>
                  <a:lnTo>
                    <a:pt x="801" y="20"/>
                  </a:lnTo>
                  <a:lnTo>
                    <a:pt x="799" y="23"/>
                  </a:lnTo>
                  <a:lnTo>
                    <a:pt x="796" y="26"/>
                  </a:lnTo>
                  <a:lnTo>
                    <a:pt x="793" y="29"/>
                  </a:lnTo>
                  <a:lnTo>
                    <a:pt x="789" y="31"/>
                  </a:lnTo>
                  <a:lnTo>
                    <a:pt x="786" y="34"/>
                  </a:lnTo>
                  <a:lnTo>
                    <a:pt x="783" y="37"/>
                  </a:lnTo>
                  <a:lnTo>
                    <a:pt x="780" y="40"/>
                  </a:lnTo>
                  <a:lnTo>
                    <a:pt x="777" y="43"/>
                  </a:lnTo>
                  <a:lnTo>
                    <a:pt x="774" y="46"/>
                  </a:lnTo>
                  <a:lnTo>
                    <a:pt x="773" y="50"/>
                  </a:lnTo>
                  <a:lnTo>
                    <a:pt x="770" y="53"/>
                  </a:lnTo>
                  <a:lnTo>
                    <a:pt x="769" y="57"/>
                  </a:lnTo>
                  <a:lnTo>
                    <a:pt x="767" y="60"/>
                  </a:lnTo>
                  <a:lnTo>
                    <a:pt x="764" y="64"/>
                  </a:lnTo>
                  <a:lnTo>
                    <a:pt x="763" y="68"/>
                  </a:lnTo>
                  <a:lnTo>
                    <a:pt x="762" y="71"/>
                  </a:lnTo>
                  <a:lnTo>
                    <a:pt x="759" y="75"/>
                  </a:lnTo>
                  <a:lnTo>
                    <a:pt x="757" y="80"/>
                  </a:lnTo>
                  <a:lnTo>
                    <a:pt x="756" y="84"/>
                  </a:lnTo>
                  <a:lnTo>
                    <a:pt x="755" y="88"/>
                  </a:lnTo>
                  <a:lnTo>
                    <a:pt x="753" y="91"/>
                  </a:lnTo>
                  <a:lnTo>
                    <a:pt x="753" y="97"/>
                  </a:lnTo>
                  <a:lnTo>
                    <a:pt x="752" y="101"/>
                  </a:lnTo>
                  <a:lnTo>
                    <a:pt x="750" y="107"/>
                  </a:lnTo>
                  <a:lnTo>
                    <a:pt x="749" y="111"/>
                  </a:lnTo>
                  <a:lnTo>
                    <a:pt x="749" y="115"/>
                  </a:lnTo>
                  <a:lnTo>
                    <a:pt x="749" y="120"/>
                  </a:lnTo>
                  <a:lnTo>
                    <a:pt x="749" y="124"/>
                  </a:lnTo>
                  <a:lnTo>
                    <a:pt x="749" y="128"/>
                  </a:lnTo>
                  <a:lnTo>
                    <a:pt x="749" y="135"/>
                  </a:lnTo>
                  <a:lnTo>
                    <a:pt x="747" y="138"/>
                  </a:lnTo>
                  <a:lnTo>
                    <a:pt x="747" y="144"/>
                  </a:lnTo>
                  <a:lnTo>
                    <a:pt x="747" y="148"/>
                  </a:lnTo>
                  <a:lnTo>
                    <a:pt x="747" y="152"/>
                  </a:lnTo>
                  <a:lnTo>
                    <a:pt x="747" y="157"/>
                  </a:lnTo>
                  <a:lnTo>
                    <a:pt x="747" y="162"/>
                  </a:lnTo>
                  <a:lnTo>
                    <a:pt x="747" y="166"/>
                  </a:lnTo>
                  <a:lnTo>
                    <a:pt x="747" y="171"/>
                  </a:lnTo>
                  <a:lnTo>
                    <a:pt x="747" y="175"/>
                  </a:lnTo>
                  <a:lnTo>
                    <a:pt x="747" y="178"/>
                  </a:lnTo>
                  <a:lnTo>
                    <a:pt x="749" y="182"/>
                  </a:lnTo>
                  <a:lnTo>
                    <a:pt x="749" y="188"/>
                  </a:lnTo>
                  <a:lnTo>
                    <a:pt x="749" y="191"/>
                  </a:lnTo>
                  <a:lnTo>
                    <a:pt x="749" y="195"/>
                  </a:lnTo>
                  <a:lnTo>
                    <a:pt x="750" y="199"/>
                  </a:lnTo>
                  <a:lnTo>
                    <a:pt x="750" y="203"/>
                  </a:lnTo>
                  <a:lnTo>
                    <a:pt x="750" y="206"/>
                  </a:lnTo>
                  <a:lnTo>
                    <a:pt x="752" y="209"/>
                  </a:lnTo>
                  <a:lnTo>
                    <a:pt x="752" y="215"/>
                  </a:lnTo>
                  <a:lnTo>
                    <a:pt x="752" y="218"/>
                  </a:lnTo>
                  <a:lnTo>
                    <a:pt x="752" y="221"/>
                  </a:lnTo>
                  <a:lnTo>
                    <a:pt x="752" y="225"/>
                  </a:lnTo>
                  <a:lnTo>
                    <a:pt x="753" y="228"/>
                  </a:lnTo>
                  <a:lnTo>
                    <a:pt x="755" y="232"/>
                  </a:lnTo>
                  <a:lnTo>
                    <a:pt x="755" y="235"/>
                  </a:lnTo>
                  <a:lnTo>
                    <a:pt x="755" y="239"/>
                  </a:lnTo>
                  <a:lnTo>
                    <a:pt x="755" y="243"/>
                  </a:lnTo>
                  <a:lnTo>
                    <a:pt x="756" y="246"/>
                  </a:lnTo>
                  <a:lnTo>
                    <a:pt x="756" y="249"/>
                  </a:lnTo>
                  <a:lnTo>
                    <a:pt x="757" y="252"/>
                  </a:lnTo>
                  <a:lnTo>
                    <a:pt x="757" y="255"/>
                  </a:lnTo>
                  <a:lnTo>
                    <a:pt x="759" y="259"/>
                  </a:lnTo>
                  <a:lnTo>
                    <a:pt x="759" y="260"/>
                  </a:lnTo>
                  <a:lnTo>
                    <a:pt x="760" y="265"/>
                  </a:lnTo>
                  <a:lnTo>
                    <a:pt x="760" y="266"/>
                  </a:lnTo>
                  <a:lnTo>
                    <a:pt x="762" y="270"/>
                  </a:lnTo>
                  <a:lnTo>
                    <a:pt x="762" y="272"/>
                  </a:lnTo>
                  <a:lnTo>
                    <a:pt x="762" y="275"/>
                  </a:lnTo>
                  <a:lnTo>
                    <a:pt x="762" y="277"/>
                  </a:lnTo>
                  <a:lnTo>
                    <a:pt x="763" y="280"/>
                  </a:lnTo>
                  <a:lnTo>
                    <a:pt x="764" y="286"/>
                  </a:lnTo>
                  <a:lnTo>
                    <a:pt x="764" y="290"/>
                  </a:lnTo>
                  <a:lnTo>
                    <a:pt x="766" y="296"/>
                  </a:lnTo>
                  <a:lnTo>
                    <a:pt x="767" y="300"/>
                  </a:lnTo>
                  <a:lnTo>
                    <a:pt x="767" y="304"/>
                  </a:lnTo>
                  <a:lnTo>
                    <a:pt x="767" y="309"/>
                  </a:lnTo>
                  <a:lnTo>
                    <a:pt x="769" y="313"/>
                  </a:lnTo>
                  <a:lnTo>
                    <a:pt x="769" y="317"/>
                  </a:lnTo>
                  <a:lnTo>
                    <a:pt x="769" y="320"/>
                  </a:lnTo>
                  <a:lnTo>
                    <a:pt x="769" y="324"/>
                  </a:lnTo>
                  <a:lnTo>
                    <a:pt x="769" y="327"/>
                  </a:lnTo>
                  <a:lnTo>
                    <a:pt x="770" y="331"/>
                  </a:lnTo>
                  <a:lnTo>
                    <a:pt x="767" y="333"/>
                  </a:lnTo>
                  <a:lnTo>
                    <a:pt x="767" y="337"/>
                  </a:lnTo>
                  <a:lnTo>
                    <a:pt x="764" y="339"/>
                  </a:lnTo>
                  <a:lnTo>
                    <a:pt x="762" y="341"/>
                  </a:lnTo>
                  <a:lnTo>
                    <a:pt x="757" y="344"/>
                  </a:lnTo>
                  <a:lnTo>
                    <a:pt x="753" y="347"/>
                  </a:lnTo>
                  <a:lnTo>
                    <a:pt x="749" y="350"/>
                  </a:lnTo>
                  <a:lnTo>
                    <a:pt x="743" y="354"/>
                  </a:lnTo>
                  <a:lnTo>
                    <a:pt x="740" y="356"/>
                  </a:lnTo>
                  <a:lnTo>
                    <a:pt x="737" y="356"/>
                  </a:lnTo>
                  <a:lnTo>
                    <a:pt x="735" y="358"/>
                  </a:lnTo>
                  <a:lnTo>
                    <a:pt x="730" y="360"/>
                  </a:lnTo>
                  <a:lnTo>
                    <a:pt x="728" y="361"/>
                  </a:lnTo>
                  <a:lnTo>
                    <a:pt x="723" y="363"/>
                  </a:lnTo>
                  <a:lnTo>
                    <a:pt x="720" y="364"/>
                  </a:lnTo>
                  <a:lnTo>
                    <a:pt x="716" y="366"/>
                  </a:lnTo>
                  <a:lnTo>
                    <a:pt x="712" y="367"/>
                  </a:lnTo>
                  <a:lnTo>
                    <a:pt x="709" y="368"/>
                  </a:lnTo>
                  <a:lnTo>
                    <a:pt x="705" y="370"/>
                  </a:lnTo>
                  <a:lnTo>
                    <a:pt x="701" y="371"/>
                  </a:lnTo>
                  <a:lnTo>
                    <a:pt x="696" y="373"/>
                  </a:lnTo>
                  <a:lnTo>
                    <a:pt x="692" y="374"/>
                  </a:lnTo>
                  <a:lnTo>
                    <a:pt x="689" y="376"/>
                  </a:lnTo>
                  <a:lnTo>
                    <a:pt x="683" y="378"/>
                  </a:lnTo>
                  <a:lnTo>
                    <a:pt x="679" y="380"/>
                  </a:lnTo>
                  <a:lnTo>
                    <a:pt x="674" y="381"/>
                  </a:lnTo>
                  <a:lnTo>
                    <a:pt x="669" y="383"/>
                  </a:lnTo>
                  <a:lnTo>
                    <a:pt x="665" y="384"/>
                  </a:lnTo>
                  <a:lnTo>
                    <a:pt x="659" y="385"/>
                  </a:lnTo>
                  <a:lnTo>
                    <a:pt x="655" y="387"/>
                  </a:lnTo>
                  <a:lnTo>
                    <a:pt x="652" y="388"/>
                  </a:lnTo>
                  <a:lnTo>
                    <a:pt x="647" y="390"/>
                  </a:lnTo>
                  <a:lnTo>
                    <a:pt x="642" y="391"/>
                  </a:lnTo>
                  <a:lnTo>
                    <a:pt x="637" y="393"/>
                  </a:lnTo>
                  <a:lnTo>
                    <a:pt x="631" y="394"/>
                  </a:lnTo>
                  <a:lnTo>
                    <a:pt x="628" y="395"/>
                  </a:lnTo>
                  <a:lnTo>
                    <a:pt x="621" y="398"/>
                  </a:lnTo>
                  <a:lnTo>
                    <a:pt x="617" y="400"/>
                  </a:lnTo>
                  <a:lnTo>
                    <a:pt x="612" y="401"/>
                  </a:lnTo>
                  <a:lnTo>
                    <a:pt x="607" y="404"/>
                  </a:lnTo>
                  <a:lnTo>
                    <a:pt x="602" y="405"/>
                  </a:lnTo>
                  <a:lnTo>
                    <a:pt x="598" y="408"/>
                  </a:lnTo>
                  <a:lnTo>
                    <a:pt x="593" y="410"/>
                  </a:lnTo>
                  <a:lnTo>
                    <a:pt x="588" y="411"/>
                  </a:lnTo>
                  <a:lnTo>
                    <a:pt x="583" y="414"/>
                  </a:lnTo>
                  <a:lnTo>
                    <a:pt x="578" y="415"/>
                  </a:lnTo>
                  <a:lnTo>
                    <a:pt x="573" y="417"/>
                  </a:lnTo>
                  <a:lnTo>
                    <a:pt x="568" y="418"/>
                  </a:lnTo>
                  <a:lnTo>
                    <a:pt x="563" y="421"/>
                  </a:lnTo>
                  <a:lnTo>
                    <a:pt x="558" y="422"/>
                  </a:lnTo>
                  <a:lnTo>
                    <a:pt x="554" y="424"/>
                  </a:lnTo>
                  <a:lnTo>
                    <a:pt x="550" y="427"/>
                  </a:lnTo>
                  <a:lnTo>
                    <a:pt x="546" y="430"/>
                  </a:lnTo>
                  <a:lnTo>
                    <a:pt x="541" y="432"/>
                  </a:lnTo>
                  <a:lnTo>
                    <a:pt x="537" y="434"/>
                  </a:lnTo>
                  <a:lnTo>
                    <a:pt x="533" y="437"/>
                  </a:lnTo>
                  <a:lnTo>
                    <a:pt x="529" y="438"/>
                  </a:lnTo>
                  <a:lnTo>
                    <a:pt x="524" y="441"/>
                  </a:lnTo>
                  <a:lnTo>
                    <a:pt x="520" y="442"/>
                  </a:lnTo>
                  <a:lnTo>
                    <a:pt x="516" y="445"/>
                  </a:lnTo>
                  <a:lnTo>
                    <a:pt x="512" y="448"/>
                  </a:lnTo>
                  <a:lnTo>
                    <a:pt x="507" y="449"/>
                  </a:lnTo>
                  <a:lnTo>
                    <a:pt x="503" y="452"/>
                  </a:lnTo>
                  <a:lnTo>
                    <a:pt x="500" y="454"/>
                  </a:lnTo>
                  <a:lnTo>
                    <a:pt x="496" y="455"/>
                  </a:lnTo>
                  <a:lnTo>
                    <a:pt x="492" y="458"/>
                  </a:lnTo>
                  <a:lnTo>
                    <a:pt x="490" y="461"/>
                  </a:lnTo>
                  <a:lnTo>
                    <a:pt x="487" y="464"/>
                  </a:lnTo>
                  <a:lnTo>
                    <a:pt x="482" y="465"/>
                  </a:lnTo>
                  <a:lnTo>
                    <a:pt x="479" y="468"/>
                  </a:lnTo>
                  <a:lnTo>
                    <a:pt x="477" y="471"/>
                  </a:lnTo>
                  <a:lnTo>
                    <a:pt x="475" y="474"/>
                  </a:lnTo>
                  <a:lnTo>
                    <a:pt x="472" y="474"/>
                  </a:lnTo>
                  <a:lnTo>
                    <a:pt x="469" y="477"/>
                  </a:lnTo>
                  <a:lnTo>
                    <a:pt x="466" y="478"/>
                  </a:lnTo>
                  <a:lnTo>
                    <a:pt x="463" y="481"/>
                  </a:lnTo>
                  <a:lnTo>
                    <a:pt x="456" y="485"/>
                  </a:lnTo>
                  <a:lnTo>
                    <a:pt x="452" y="489"/>
                  </a:lnTo>
                  <a:lnTo>
                    <a:pt x="448" y="492"/>
                  </a:lnTo>
                  <a:lnTo>
                    <a:pt x="443" y="496"/>
                  </a:lnTo>
                  <a:lnTo>
                    <a:pt x="438" y="499"/>
                  </a:lnTo>
                  <a:lnTo>
                    <a:pt x="435" y="502"/>
                  </a:lnTo>
                  <a:lnTo>
                    <a:pt x="429" y="505"/>
                  </a:lnTo>
                  <a:lnTo>
                    <a:pt x="425" y="508"/>
                  </a:lnTo>
                  <a:lnTo>
                    <a:pt x="421" y="508"/>
                  </a:lnTo>
                  <a:lnTo>
                    <a:pt x="418" y="511"/>
                  </a:lnTo>
                  <a:lnTo>
                    <a:pt x="414" y="512"/>
                  </a:lnTo>
                  <a:lnTo>
                    <a:pt x="409" y="513"/>
                  </a:lnTo>
                  <a:lnTo>
                    <a:pt x="406" y="515"/>
                  </a:lnTo>
                  <a:lnTo>
                    <a:pt x="401" y="515"/>
                  </a:lnTo>
                  <a:lnTo>
                    <a:pt x="398" y="513"/>
                  </a:lnTo>
                  <a:lnTo>
                    <a:pt x="394" y="513"/>
                  </a:lnTo>
                  <a:lnTo>
                    <a:pt x="389" y="511"/>
                  </a:lnTo>
                  <a:lnTo>
                    <a:pt x="387" y="509"/>
                  </a:lnTo>
                  <a:lnTo>
                    <a:pt x="382" y="506"/>
                  </a:lnTo>
                  <a:lnTo>
                    <a:pt x="378" y="505"/>
                  </a:lnTo>
                  <a:lnTo>
                    <a:pt x="374" y="501"/>
                  </a:lnTo>
                  <a:lnTo>
                    <a:pt x="369" y="498"/>
                  </a:lnTo>
                  <a:lnTo>
                    <a:pt x="367" y="495"/>
                  </a:lnTo>
                  <a:lnTo>
                    <a:pt x="364" y="492"/>
                  </a:lnTo>
                  <a:lnTo>
                    <a:pt x="362" y="489"/>
                  </a:lnTo>
                  <a:lnTo>
                    <a:pt x="360" y="486"/>
                  </a:lnTo>
                  <a:lnTo>
                    <a:pt x="357" y="484"/>
                  </a:lnTo>
                  <a:lnTo>
                    <a:pt x="354" y="479"/>
                  </a:lnTo>
                  <a:lnTo>
                    <a:pt x="351" y="477"/>
                  </a:lnTo>
                  <a:lnTo>
                    <a:pt x="348" y="475"/>
                  </a:lnTo>
                  <a:lnTo>
                    <a:pt x="345" y="471"/>
                  </a:lnTo>
                  <a:lnTo>
                    <a:pt x="342" y="468"/>
                  </a:lnTo>
                  <a:lnTo>
                    <a:pt x="340" y="464"/>
                  </a:lnTo>
                  <a:lnTo>
                    <a:pt x="335" y="461"/>
                  </a:lnTo>
                  <a:lnTo>
                    <a:pt x="333" y="457"/>
                  </a:lnTo>
                  <a:lnTo>
                    <a:pt x="330" y="454"/>
                  </a:lnTo>
                  <a:lnTo>
                    <a:pt x="327" y="451"/>
                  </a:lnTo>
                  <a:lnTo>
                    <a:pt x="324" y="448"/>
                  </a:lnTo>
                  <a:lnTo>
                    <a:pt x="318" y="444"/>
                  </a:lnTo>
                  <a:lnTo>
                    <a:pt x="315" y="440"/>
                  </a:lnTo>
                  <a:lnTo>
                    <a:pt x="311" y="437"/>
                  </a:lnTo>
                  <a:lnTo>
                    <a:pt x="308" y="432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1"/>
                  </a:lnTo>
                  <a:lnTo>
                    <a:pt x="291" y="418"/>
                  </a:lnTo>
                  <a:lnTo>
                    <a:pt x="287" y="414"/>
                  </a:lnTo>
                  <a:lnTo>
                    <a:pt x="283" y="411"/>
                  </a:lnTo>
                  <a:lnTo>
                    <a:pt x="279" y="408"/>
                  </a:lnTo>
                  <a:lnTo>
                    <a:pt x="276" y="404"/>
                  </a:lnTo>
                  <a:lnTo>
                    <a:pt x="270" y="401"/>
                  </a:lnTo>
                  <a:lnTo>
                    <a:pt x="266" y="397"/>
                  </a:lnTo>
                  <a:lnTo>
                    <a:pt x="261" y="394"/>
                  </a:lnTo>
                  <a:lnTo>
                    <a:pt x="257" y="391"/>
                  </a:lnTo>
                  <a:lnTo>
                    <a:pt x="252" y="387"/>
                  </a:lnTo>
                  <a:lnTo>
                    <a:pt x="247" y="384"/>
                  </a:lnTo>
                  <a:lnTo>
                    <a:pt x="242" y="381"/>
                  </a:lnTo>
                  <a:lnTo>
                    <a:pt x="237" y="380"/>
                  </a:lnTo>
                  <a:lnTo>
                    <a:pt x="232" y="376"/>
                  </a:lnTo>
                  <a:lnTo>
                    <a:pt x="227" y="373"/>
                  </a:lnTo>
                  <a:lnTo>
                    <a:pt x="223" y="371"/>
                  </a:lnTo>
                  <a:lnTo>
                    <a:pt x="217" y="370"/>
                  </a:lnTo>
                  <a:lnTo>
                    <a:pt x="212" y="367"/>
                  </a:lnTo>
                  <a:lnTo>
                    <a:pt x="207" y="364"/>
                  </a:lnTo>
                  <a:lnTo>
                    <a:pt x="202" y="364"/>
                  </a:lnTo>
                  <a:lnTo>
                    <a:pt x="196" y="361"/>
                  </a:lnTo>
                  <a:lnTo>
                    <a:pt x="192" y="361"/>
                  </a:lnTo>
                  <a:lnTo>
                    <a:pt x="185" y="358"/>
                  </a:lnTo>
                  <a:lnTo>
                    <a:pt x="179" y="358"/>
                  </a:lnTo>
                  <a:lnTo>
                    <a:pt x="175" y="357"/>
                  </a:lnTo>
                  <a:lnTo>
                    <a:pt x="168" y="356"/>
                  </a:lnTo>
                  <a:lnTo>
                    <a:pt x="163" y="356"/>
                  </a:lnTo>
                  <a:lnTo>
                    <a:pt x="156" y="356"/>
                  </a:lnTo>
                  <a:lnTo>
                    <a:pt x="151" y="356"/>
                  </a:lnTo>
                  <a:lnTo>
                    <a:pt x="145" y="356"/>
                  </a:lnTo>
                  <a:lnTo>
                    <a:pt x="139" y="356"/>
                  </a:lnTo>
                  <a:lnTo>
                    <a:pt x="134" y="356"/>
                  </a:lnTo>
                  <a:lnTo>
                    <a:pt x="128" y="358"/>
                  </a:lnTo>
                  <a:lnTo>
                    <a:pt x="121" y="358"/>
                  </a:lnTo>
                  <a:lnTo>
                    <a:pt x="117" y="360"/>
                  </a:lnTo>
                  <a:lnTo>
                    <a:pt x="109" y="361"/>
                  </a:lnTo>
                  <a:lnTo>
                    <a:pt x="104" y="364"/>
                  </a:lnTo>
                  <a:lnTo>
                    <a:pt x="98" y="366"/>
                  </a:lnTo>
                  <a:lnTo>
                    <a:pt x="91" y="370"/>
                  </a:lnTo>
                  <a:lnTo>
                    <a:pt x="85" y="371"/>
                  </a:lnTo>
                  <a:lnTo>
                    <a:pt x="80" y="376"/>
                  </a:lnTo>
                  <a:lnTo>
                    <a:pt x="71" y="380"/>
                  </a:lnTo>
                  <a:lnTo>
                    <a:pt x="67" y="383"/>
                  </a:lnTo>
                  <a:lnTo>
                    <a:pt x="61" y="385"/>
                  </a:lnTo>
                  <a:lnTo>
                    <a:pt x="55" y="390"/>
                  </a:lnTo>
                  <a:lnTo>
                    <a:pt x="50" y="394"/>
                  </a:lnTo>
                  <a:lnTo>
                    <a:pt x="46" y="398"/>
                  </a:lnTo>
                  <a:lnTo>
                    <a:pt x="41" y="404"/>
                  </a:lnTo>
                  <a:lnTo>
                    <a:pt x="37" y="410"/>
                  </a:lnTo>
                  <a:lnTo>
                    <a:pt x="33" y="414"/>
                  </a:lnTo>
                  <a:lnTo>
                    <a:pt x="30" y="418"/>
                  </a:lnTo>
                  <a:lnTo>
                    <a:pt x="26" y="424"/>
                  </a:lnTo>
                  <a:lnTo>
                    <a:pt x="23" y="430"/>
                  </a:lnTo>
                  <a:lnTo>
                    <a:pt x="20" y="435"/>
                  </a:lnTo>
                  <a:lnTo>
                    <a:pt x="17" y="441"/>
                  </a:lnTo>
                  <a:lnTo>
                    <a:pt x="14" y="448"/>
                  </a:lnTo>
                  <a:lnTo>
                    <a:pt x="13" y="452"/>
                  </a:lnTo>
                  <a:lnTo>
                    <a:pt x="11" y="458"/>
                  </a:lnTo>
                  <a:lnTo>
                    <a:pt x="9" y="465"/>
                  </a:lnTo>
                  <a:lnTo>
                    <a:pt x="7" y="471"/>
                  </a:lnTo>
                  <a:lnTo>
                    <a:pt x="6" y="478"/>
                  </a:lnTo>
                  <a:lnTo>
                    <a:pt x="4" y="484"/>
                  </a:lnTo>
                  <a:lnTo>
                    <a:pt x="3" y="491"/>
                  </a:lnTo>
                  <a:lnTo>
                    <a:pt x="3" y="498"/>
                  </a:lnTo>
                  <a:lnTo>
                    <a:pt x="3" y="504"/>
                  </a:lnTo>
                  <a:lnTo>
                    <a:pt x="1" y="509"/>
                  </a:lnTo>
                  <a:lnTo>
                    <a:pt x="0" y="516"/>
                  </a:lnTo>
                  <a:lnTo>
                    <a:pt x="0" y="523"/>
                  </a:lnTo>
                  <a:lnTo>
                    <a:pt x="0" y="529"/>
                  </a:lnTo>
                  <a:lnTo>
                    <a:pt x="0" y="535"/>
                  </a:lnTo>
                  <a:lnTo>
                    <a:pt x="0" y="542"/>
                  </a:lnTo>
                  <a:lnTo>
                    <a:pt x="1" y="549"/>
                  </a:lnTo>
                  <a:lnTo>
                    <a:pt x="1" y="555"/>
                  </a:lnTo>
                  <a:lnTo>
                    <a:pt x="1" y="560"/>
                  </a:lnTo>
                  <a:lnTo>
                    <a:pt x="3" y="568"/>
                  </a:lnTo>
                  <a:lnTo>
                    <a:pt x="3" y="573"/>
                  </a:lnTo>
                  <a:lnTo>
                    <a:pt x="4" y="580"/>
                  </a:lnTo>
                  <a:lnTo>
                    <a:pt x="4" y="585"/>
                  </a:lnTo>
                  <a:lnTo>
                    <a:pt x="6" y="590"/>
                  </a:lnTo>
                  <a:lnTo>
                    <a:pt x="6" y="596"/>
                  </a:lnTo>
                  <a:lnTo>
                    <a:pt x="7" y="603"/>
                  </a:lnTo>
                  <a:lnTo>
                    <a:pt x="9" y="607"/>
                  </a:lnTo>
                  <a:lnTo>
                    <a:pt x="9" y="613"/>
                  </a:lnTo>
                  <a:lnTo>
                    <a:pt x="10" y="617"/>
                  </a:lnTo>
                  <a:lnTo>
                    <a:pt x="11" y="624"/>
                  </a:lnTo>
                  <a:lnTo>
                    <a:pt x="13" y="629"/>
                  </a:lnTo>
                  <a:lnTo>
                    <a:pt x="14" y="633"/>
                  </a:lnTo>
                  <a:lnTo>
                    <a:pt x="14" y="637"/>
                  </a:lnTo>
                  <a:lnTo>
                    <a:pt x="16" y="643"/>
                  </a:lnTo>
                  <a:lnTo>
                    <a:pt x="17" y="646"/>
                  </a:lnTo>
                  <a:lnTo>
                    <a:pt x="19" y="651"/>
                  </a:lnTo>
                  <a:lnTo>
                    <a:pt x="19" y="654"/>
                  </a:lnTo>
                  <a:lnTo>
                    <a:pt x="20" y="659"/>
                  </a:lnTo>
                  <a:lnTo>
                    <a:pt x="20" y="661"/>
                  </a:lnTo>
                  <a:lnTo>
                    <a:pt x="23" y="664"/>
                  </a:lnTo>
                  <a:lnTo>
                    <a:pt x="23" y="667"/>
                  </a:lnTo>
                  <a:lnTo>
                    <a:pt x="24" y="670"/>
                  </a:lnTo>
                  <a:lnTo>
                    <a:pt x="26" y="673"/>
                  </a:lnTo>
                  <a:lnTo>
                    <a:pt x="27" y="677"/>
                  </a:lnTo>
                  <a:lnTo>
                    <a:pt x="27" y="680"/>
                  </a:lnTo>
                  <a:lnTo>
                    <a:pt x="28" y="680"/>
                  </a:lnTo>
                  <a:close/>
                </a:path>
              </a:pathLst>
            </a:custGeom>
            <a:solidFill>
              <a:srgbClr val="2A40E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7" name="Freeform 11"/>
            <p:cNvSpPr>
              <a:spLocks/>
            </p:cNvSpPr>
            <p:nvPr/>
          </p:nvSpPr>
          <p:spPr bwMode="auto">
            <a:xfrm>
              <a:off x="2044" y="1293"/>
              <a:ext cx="95" cy="137"/>
            </a:xfrm>
            <a:custGeom>
              <a:avLst/>
              <a:gdLst>
                <a:gd name="T0" fmla="*/ 31 w 285"/>
                <a:gd name="T1" fmla="*/ 35 h 411"/>
                <a:gd name="T2" fmla="*/ 30 w 285"/>
                <a:gd name="T3" fmla="*/ 33 h 411"/>
                <a:gd name="T4" fmla="*/ 29 w 285"/>
                <a:gd name="T5" fmla="*/ 30 h 411"/>
                <a:gd name="T6" fmla="*/ 27 w 285"/>
                <a:gd name="T7" fmla="*/ 28 h 411"/>
                <a:gd name="T8" fmla="*/ 26 w 285"/>
                <a:gd name="T9" fmla="*/ 25 h 411"/>
                <a:gd name="T10" fmla="*/ 25 w 285"/>
                <a:gd name="T11" fmla="*/ 23 h 411"/>
                <a:gd name="T12" fmla="*/ 25 w 285"/>
                <a:gd name="T13" fmla="*/ 21 h 411"/>
                <a:gd name="T14" fmla="*/ 25 w 285"/>
                <a:gd name="T15" fmla="*/ 19 h 411"/>
                <a:gd name="T16" fmla="*/ 26 w 285"/>
                <a:gd name="T17" fmla="*/ 17 h 411"/>
                <a:gd name="T18" fmla="*/ 26 w 285"/>
                <a:gd name="T19" fmla="*/ 15 h 411"/>
                <a:gd name="T20" fmla="*/ 26 w 285"/>
                <a:gd name="T21" fmla="*/ 13 h 411"/>
                <a:gd name="T22" fmla="*/ 26 w 285"/>
                <a:gd name="T23" fmla="*/ 11 h 411"/>
                <a:gd name="T24" fmla="*/ 26 w 285"/>
                <a:gd name="T25" fmla="*/ 10 h 411"/>
                <a:gd name="T26" fmla="*/ 25 w 285"/>
                <a:gd name="T27" fmla="*/ 8 h 411"/>
                <a:gd name="T28" fmla="*/ 25 w 285"/>
                <a:gd name="T29" fmla="*/ 6 h 411"/>
                <a:gd name="T30" fmla="*/ 23 w 285"/>
                <a:gd name="T31" fmla="*/ 4 h 411"/>
                <a:gd name="T32" fmla="*/ 21 w 285"/>
                <a:gd name="T33" fmla="*/ 2 h 411"/>
                <a:gd name="T34" fmla="*/ 19 w 285"/>
                <a:gd name="T35" fmla="*/ 1 h 411"/>
                <a:gd name="T36" fmla="*/ 18 w 285"/>
                <a:gd name="T37" fmla="*/ 1 h 411"/>
                <a:gd name="T38" fmla="*/ 16 w 285"/>
                <a:gd name="T39" fmla="*/ 0 h 411"/>
                <a:gd name="T40" fmla="*/ 14 w 285"/>
                <a:gd name="T41" fmla="*/ 0 h 411"/>
                <a:gd name="T42" fmla="*/ 12 w 285"/>
                <a:gd name="T43" fmla="*/ 0 h 411"/>
                <a:gd name="T44" fmla="*/ 10 w 285"/>
                <a:gd name="T45" fmla="*/ 0 h 411"/>
                <a:gd name="T46" fmla="*/ 9 w 285"/>
                <a:gd name="T47" fmla="*/ 1 h 411"/>
                <a:gd name="T48" fmla="*/ 7 w 285"/>
                <a:gd name="T49" fmla="*/ 2 h 411"/>
                <a:gd name="T50" fmla="*/ 5 w 285"/>
                <a:gd name="T51" fmla="*/ 3 h 411"/>
                <a:gd name="T52" fmla="*/ 2 w 285"/>
                <a:gd name="T53" fmla="*/ 6 h 411"/>
                <a:gd name="T54" fmla="*/ 1 w 285"/>
                <a:gd name="T55" fmla="*/ 8 h 411"/>
                <a:gd name="T56" fmla="*/ 0 w 285"/>
                <a:gd name="T57" fmla="*/ 9 h 411"/>
                <a:gd name="T58" fmla="*/ 0 w 285"/>
                <a:gd name="T59" fmla="*/ 12 h 411"/>
                <a:gd name="T60" fmla="*/ 0 w 285"/>
                <a:gd name="T61" fmla="*/ 14 h 411"/>
                <a:gd name="T62" fmla="*/ 1 w 285"/>
                <a:gd name="T63" fmla="*/ 17 h 411"/>
                <a:gd name="T64" fmla="*/ 2 w 285"/>
                <a:gd name="T65" fmla="*/ 19 h 411"/>
                <a:gd name="T66" fmla="*/ 4 w 285"/>
                <a:gd name="T67" fmla="*/ 21 h 411"/>
                <a:gd name="T68" fmla="*/ 6 w 285"/>
                <a:gd name="T69" fmla="*/ 23 h 411"/>
                <a:gd name="T70" fmla="*/ 8 w 285"/>
                <a:gd name="T71" fmla="*/ 24 h 411"/>
                <a:gd name="T72" fmla="*/ 10 w 285"/>
                <a:gd name="T73" fmla="*/ 25 h 411"/>
                <a:gd name="T74" fmla="*/ 11 w 285"/>
                <a:gd name="T75" fmla="*/ 26 h 411"/>
                <a:gd name="T76" fmla="*/ 12 w 285"/>
                <a:gd name="T77" fmla="*/ 28 h 411"/>
                <a:gd name="T78" fmla="*/ 13 w 285"/>
                <a:gd name="T79" fmla="*/ 31 h 411"/>
                <a:gd name="T80" fmla="*/ 13 w 285"/>
                <a:gd name="T81" fmla="*/ 33 h 411"/>
                <a:gd name="T82" fmla="*/ 14 w 285"/>
                <a:gd name="T83" fmla="*/ 34 h 411"/>
                <a:gd name="T84" fmla="*/ 15 w 285"/>
                <a:gd name="T85" fmla="*/ 36 h 411"/>
                <a:gd name="T86" fmla="*/ 16 w 285"/>
                <a:gd name="T87" fmla="*/ 38 h 411"/>
                <a:gd name="T88" fmla="*/ 17 w 285"/>
                <a:gd name="T89" fmla="*/ 40 h 411"/>
                <a:gd name="T90" fmla="*/ 18 w 285"/>
                <a:gd name="T91" fmla="*/ 42 h 411"/>
                <a:gd name="T92" fmla="*/ 20 w 285"/>
                <a:gd name="T93" fmla="*/ 44 h 411"/>
                <a:gd name="T94" fmla="*/ 23 w 285"/>
                <a:gd name="T95" fmla="*/ 45 h 411"/>
                <a:gd name="T96" fmla="*/ 25 w 285"/>
                <a:gd name="T97" fmla="*/ 46 h 411"/>
                <a:gd name="T98" fmla="*/ 28 w 285"/>
                <a:gd name="T99" fmla="*/ 45 h 411"/>
                <a:gd name="T100" fmla="*/ 29 w 285"/>
                <a:gd name="T101" fmla="*/ 44 h 411"/>
                <a:gd name="T102" fmla="*/ 31 w 285"/>
                <a:gd name="T103" fmla="*/ 42 h 411"/>
                <a:gd name="T104" fmla="*/ 31 w 285"/>
                <a:gd name="T105" fmla="*/ 40 h 411"/>
                <a:gd name="T106" fmla="*/ 32 w 285"/>
                <a:gd name="T107" fmla="*/ 38 h 411"/>
                <a:gd name="T108" fmla="*/ 32 w 285"/>
                <a:gd name="T109" fmla="*/ 37 h 41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85" h="411">
                  <a:moveTo>
                    <a:pt x="284" y="330"/>
                  </a:moveTo>
                  <a:lnTo>
                    <a:pt x="283" y="326"/>
                  </a:lnTo>
                  <a:lnTo>
                    <a:pt x="283" y="323"/>
                  </a:lnTo>
                  <a:lnTo>
                    <a:pt x="281" y="319"/>
                  </a:lnTo>
                  <a:lnTo>
                    <a:pt x="280" y="316"/>
                  </a:lnTo>
                  <a:lnTo>
                    <a:pt x="278" y="312"/>
                  </a:lnTo>
                  <a:lnTo>
                    <a:pt x="277" y="307"/>
                  </a:lnTo>
                  <a:lnTo>
                    <a:pt x="275" y="303"/>
                  </a:lnTo>
                  <a:lnTo>
                    <a:pt x="274" y="300"/>
                  </a:lnTo>
                  <a:lnTo>
                    <a:pt x="270" y="294"/>
                  </a:lnTo>
                  <a:lnTo>
                    <a:pt x="268" y="290"/>
                  </a:lnTo>
                  <a:lnTo>
                    <a:pt x="266" y="286"/>
                  </a:lnTo>
                  <a:lnTo>
                    <a:pt x="264" y="282"/>
                  </a:lnTo>
                  <a:lnTo>
                    <a:pt x="261" y="277"/>
                  </a:lnTo>
                  <a:lnTo>
                    <a:pt x="258" y="272"/>
                  </a:lnTo>
                  <a:lnTo>
                    <a:pt x="256" y="267"/>
                  </a:lnTo>
                  <a:lnTo>
                    <a:pt x="254" y="263"/>
                  </a:lnTo>
                  <a:lnTo>
                    <a:pt x="251" y="257"/>
                  </a:lnTo>
                  <a:lnTo>
                    <a:pt x="248" y="253"/>
                  </a:lnTo>
                  <a:lnTo>
                    <a:pt x="246" y="248"/>
                  </a:lnTo>
                  <a:lnTo>
                    <a:pt x="243" y="243"/>
                  </a:lnTo>
                  <a:lnTo>
                    <a:pt x="240" y="239"/>
                  </a:lnTo>
                  <a:lnTo>
                    <a:pt x="239" y="235"/>
                  </a:lnTo>
                  <a:lnTo>
                    <a:pt x="236" y="230"/>
                  </a:lnTo>
                  <a:lnTo>
                    <a:pt x="233" y="226"/>
                  </a:lnTo>
                  <a:lnTo>
                    <a:pt x="231" y="222"/>
                  </a:lnTo>
                  <a:lnTo>
                    <a:pt x="230" y="219"/>
                  </a:lnTo>
                  <a:lnTo>
                    <a:pt x="229" y="213"/>
                  </a:lnTo>
                  <a:lnTo>
                    <a:pt x="227" y="212"/>
                  </a:lnTo>
                  <a:lnTo>
                    <a:pt x="224" y="206"/>
                  </a:lnTo>
                  <a:lnTo>
                    <a:pt x="224" y="203"/>
                  </a:lnTo>
                  <a:lnTo>
                    <a:pt x="224" y="201"/>
                  </a:lnTo>
                  <a:lnTo>
                    <a:pt x="224" y="199"/>
                  </a:lnTo>
                  <a:lnTo>
                    <a:pt x="223" y="196"/>
                  </a:lnTo>
                  <a:lnTo>
                    <a:pt x="223" y="193"/>
                  </a:lnTo>
                  <a:lnTo>
                    <a:pt x="223" y="191"/>
                  </a:lnTo>
                  <a:lnTo>
                    <a:pt x="223" y="188"/>
                  </a:lnTo>
                  <a:lnTo>
                    <a:pt x="223" y="184"/>
                  </a:lnTo>
                  <a:lnTo>
                    <a:pt x="224" y="181"/>
                  </a:lnTo>
                  <a:lnTo>
                    <a:pt x="224" y="175"/>
                  </a:lnTo>
                  <a:lnTo>
                    <a:pt x="226" y="172"/>
                  </a:lnTo>
                  <a:lnTo>
                    <a:pt x="226" y="168"/>
                  </a:lnTo>
                  <a:lnTo>
                    <a:pt x="227" y="164"/>
                  </a:lnTo>
                  <a:lnTo>
                    <a:pt x="229" y="159"/>
                  </a:lnTo>
                  <a:lnTo>
                    <a:pt x="230" y="154"/>
                  </a:lnTo>
                  <a:lnTo>
                    <a:pt x="230" y="148"/>
                  </a:lnTo>
                  <a:lnTo>
                    <a:pt x="230" y="144"/>
                  </a:lnTo>
                  <a:lnTo>
                    <a:pt x="231" y="138"/>
                  </a:lnTo>
                  <a:lnTo>
                    <a:pt x="233" y="134"/>
                  </a:lnTo>
                  <a:lnTo>
                    <a:pt x="233" y="131"/>
                  </a:lnTo>
                  <a:lnTo>
                    <a:pt x="233" y="127"/>
                  </a:lnTo>
                  <a:lnTo>
                    <a:pt x="233" y="124"/>
                  </a:lnTo>
                  <a:lnTo>
                    <a:pt x="233" y="121"/>
                  </a:lnTo>
                  <a:lnTo>
                    <a:pt x="233" y="118"/>
                  </a:lnTo>
                  <a:lnTo>
                    <a:pt x="233" y="115"/>
                  </a:lnTo>
                  <a:lnTo>
                    <a:pt x="233" y="112"/>
                  </a:lnTo>
                  <a:lnTo>
                    <a:pt x="233" y="111"/>
                  </a:lnTo>
                  <a:lnTo>
                    <a:pt x="233" y="107"/>
                  </a:lnTo>
                  <a:lnTo>
                    <a:pt x="233" y="104"/>
                  </a:lnTo>
                  <a:lnTo>
                    <a:pt x="233" y="101"/>
                  </a:lnTo>
                  <a:lnTo>
                    <a:pt x="233" y="98"/>
                  </a:lnTo>
                  <a:lnTo>
                    <a:pt x="233" y="95"/>
                  </a:lnTo>
                  <a:lnTo>
                    <a:pt x="233" y="92"/>
                  </a:lnTo>
                  <a:lnTo>
                    <a:pt x="231" y="90"/>
                  </a:lnTo>
                  <a:lnTo>
                    <a:pt x="231" y="87"/>
                  </a:lnTo>
                  <a:lnTo>
                    <a:pt x="230" y="84"/>
                  </a:lnTo>
                  <a:lnTo>
                    <a:pt x="230" y="81"/>
                  </a:lnTo>
                  <a:lnTo>
                    <a:pt x="230" y="78"/>
                  </a:lnTo>
                  <a:lnTo>
                    <a:pt x="229" y="75"/>
                  </a:lnTo>
                  <a:lnTo>
                    <a:pt x="227" y="71"/>
                  </a:lnTo>
                  <a:lnTo>
                    <a:pt x="226" y="68"/>
                  </a:lnTo>
                  <a:lnTo>
                    <a:pt x="224" y="65"/>
                  </a:lnTo>
                  <a:lnTo>
                    <a:pt x="224" y="63"/>
                  </a:lnTo>
                  <a:lnTo>
                    <a:pt x="223" y="60"/>
                  </a:lnTo>
                  <a:lnTo>
                    <a:pt x="221" y="57"/>
                  </a:lnTo>
                  <a:lnTo>
                    <a:pt x="220" y="54"/>
                  </a:lnTo>
                  <a:lnTo>
                    <a:pt x="219" y="51"/>
                  </a:lnTo>
                  <a:lnTo>
                    <a:pt x="214" y="47"/>
                  </a:lnTo>
                  <a:lnTo>
                    <a:pt x="210" y="40"/>
                  </a:lnTo>
                  <a:lnTo>
                    <a:pt x="207" y="37"/>
                  </a:lnTo>
                  <a:lnTo>
                    <a:pt x="206" y="34"/>
                  </a:lnTo>
                  <a:lnTo>
                    <a:pt x="203" y="31"/>
                  </a:lnTo>
                  <a:lnTo>
                    <a:pt x="202" y="30"/>
                  </a:lnTo>
                  <a:lnTo>
                    <a:pt x="196" y="26"/>
                  </a:lnTo>
                  <a:lnTo>
                    <a:pt x="190" y="21"/>
                  </a:lnTo>
                  <a:lnTo>
                    <a:pt x="186" y="19"/>
                  </a:lnTo>
                  <a:lnTo>
                    <a:pt x="183" y="16"/>
                  </a:lnTo>
                  <a:lnTo>
                    <a:pt x="180" y="16"/>
                  </a:lnTo>
                  <a:lnTo>
                    <a:pt x="177" y="13"/>
                  </a:lnTo>
                  <a:lnTo>
                    <a:pt x="175" y="11"/>
                  </a:lnTo>
                  <a:lnTo>
                    <a:pt x="173" y="10"/>
                  </a:lnTo>
                  <a:lnTo>
                    <a:pt x="170" y="9"/>
                  </a:lnTo>
                  <a:lnTo>
                    <a:pt x="167" y="7"/>
                  </a:lnTo>
                  <a:lnTo>
                    <a:pt x="163" y="7"/>
                  </a:lnTo>
                  <a:lnTo>
                    <a:pt x="160" y="6"/>
                  </a:lnTo>
                  <a:lnTo>
                    <a:pt x="158" y="4"/>
                  </a:lnTo>
                  <a:lnTo>
                    <a:pt x="155" y="4"/>
                  </a:lnTo>
                  <a:lnTo>
                    <a:pt x="150" y="3"/>
                  </a:lnTo>
                  <a:lnTo>
                    <a:pt x="148" y="3"/>
                  </a:lnTo>
                  <a:lnTo>
                    <a:pt x="143" y="1"/>
                  </a:lnTo>
                  <a:lnTo>
                    <a:pt x="140" y="1"/>
                  </a:lnTo>
                  <a:lnTo>
                    <a:pt x="138" y="1"/>
                  </a:lnTo>
                  <a:lnTo>
                    <a:pt x="133" y="0"/>
                  </a:lnTo>
                  <a:lnTo>
                    <a:pt x="131" y="0"/>
                  </a:lnTo>
                  <a:lnTo>
                    <a:pt x="128" y="0"/>
                  </a:lnTo>
                  <a:lnTo>
                    <a:pt x="123" y="0"/>
                  </a:lnTo>
                  <a:lnTo>
                    <a:pt x="121" y="0"/>
                  </a:lnTo>
                  <a:lnTo>
                    <a:pt x="118" y="0"/>
                  </a:lnTo>
                  <a:lnTo>
                    <a:pt x="115" y="1"/>
                  </a:lnTo>
                  <a:lnTo>
                    <a:pt x="111" y="1"/>
                  </a:lnTo>
                  <a:lnTo>
                    <a:pt x="108" y="1"/>
                  </a:lnTo>
                  <a:lnTo>
                    <a:pt x="104" y="1"/>
                  </a:lnTo>
                  <a:lnTo>
                    <a:pt x="101" y="3"/>
                  </a:lnTo>
                  <a:lnTo>
                    <a:pt x="96" y="3"/>
                  </a:lnTo>
                  <a:lnTo>
                    <a:pt x="94" y="3"/>
                  </a:lnTo>
                  <a:lnTo>
                    <a:pt x="91" y="4"/>
                  </a:lnTo>
                  <a:lnTo>
                    <a:pt x="88" y="4"/>
                  </a:lnTo>
                  <a:lnTo>
                    <a:pt x="84" y="6"/>
                  </a:lnTo>
                  <a:lnTo>
                    <a:pt x="81" y="7"/>
                  </a:lnTo>
                  <a:lnTo>
                    <a:pt x="77" y="7"/>
                  </a:lnTo>
                  <a:lnTo>
                    <a:pt x="74" y="9"/>
                  </a:lnTo>
                  <a:lnTo>
                    <a:pt x="71" y="10"/>
                  </a:lnTo>
                  <a:lnTo>
                    <a:pt x="68" y="11"/>
                  </a:lnTo>
                  <a:lnTo>
                    <a:pt x="65" y="13"/>
                  </a:lnTo>
                  <a:lnTo>
                    <a:pt x="62" y="16"/>
                  </a:lnTo>
                  <a:lnTo>
                    <a:pt x="59" y="16"/>
                  </a:lnTo>
                  <a:lnTo>
                    <a:pt x="57" y="19"/>
                  </a:lnTo>
                  <a:lnTo>
                    <a:pt x="52" y="20"/>
                  </a:lnTo>
                  <a:lnTo>
                    <a:pt x="50" y="23"/>
                  </a:lnTo>
                  <a:lnTo>
                    <a:pt x="45" y="26"/>
                  </a:lnTo>
                  <a:lnTo>
                    <a:pt x="40" y="30"/>
                  </a:lnTo>
                  <a:lnTo>
                    <a:pt x="34" y="34"/>
                  </a:lnTo>
                  <a:lnTo>
                    <a:pt x="30" y="38"/>
                  </a:lnTo>
                  <a:lnTo>
                    <a:pt x="25" y="44"/>
                  </a:lnTo>
                  <a:lnTo>
                    <a:pt x="21" y="50"/>
                  </a:lnTo>
                  <a:lnTo>
                    <a:pt x="17" y="54"/>
                  </a:lnTo>
                  <a:lnTo>
                    <a:pt x="14" y="60"/>
                  </a:lnTo>
                  <a:lnTo>
                    <a:pt x="11" y="64"/>
                  </a:lnTo>
                  <a:lnTo>
                    <a:pt x="8" y="70"/>
                  </a:lnTo>
                  <a:lnTo>
                    <a:pt x="7" y="73"/>
                  </a:lnTo>
                  <a:lnTo>
                    <a:pt x="5" y="75"/>
                  </a:lnTo>
                  <a:lnTo>
                    <a:pt x="5" y="78"/>
                  </a:lnTo>
                  <a:lnTo>
                    <a:pt x="5" y="81"/>
                  </a:lnTo>
                  <a:lnTo>
                    <a:pt x="3" y="84"/>
                  </a:lnTo>
                  <a:lnTo>
                    <a:pt x="3" y="85"/>
                  </a:lnTo>
                  <a:lnTo>
                    <a:pt x="3" y="90"/>
                  </a:lnTo>
                  <a:lnTo>
                    <a:pt x="3" y="92"/>
                  </a:lnTo>
                  <a:lnTo>
                    <a:pt x="0" y="97"/>
                  </a:lnTo>
                  <a:lnTo>
                    <a:pt x="0" y="104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0" y="115"/>
                  </a:lnTo>
                  <a:lnTo>
                    <a:pt x="0" y="120"/>
                  </a:lnTo>
                  <a:lnTo>
                    <a:pt x="1" y="125"/>
                  </a:lnTo>
                  <a:lnTo>
                    <a:pt x="3" y="131"/>
                  </a:lnTo>
                  <a:lnTo>
                    <a:pt x="4" y="135"/>
                  </a:lnTo>
                  <a:lnTo>
                    <a:pt x="5" y="141"/>
                  </a:lnTo>
                  <a:lnTo>
                    <a:pt x="7" y="145"/>
                  </a:lnTo>
                  <a:lnTo>
                    <a:pt x="8" y="149"/>
                  </a:lnTo>
                  <a:lnTo>
                    <a:pt x="11" y="154"/>
                  </a:lnTo>
                  <a:lnTo>
                    <a:pt x="13" y="159"/>
                  </a:lnTo>
                  <a:lnTo>
                    <a:pt x="14" y="165"/>
                  </a:lnTo>
                  <a:lnTo>
                    <a:pt x="17" y="168"/>
                  </a:lnTo>
                  <a:lnTo>
                    <a:pt x="21" y="172"/>
                  </a:lnTo>
                  <a:lnTo>
                    <a:pt x="23" y="176"/>
                  </a:lnTo>
                  <a:lnTo>
                    <a:pt x="27" y="181"/>
                  </a:lnTo>
                  <a:lnTo>
                    <a:pt x="30" y="185"/>
                  </a:lnTo>
                  <a:lnTo>
                    <a:pt x="34" y="188"/>
                  </a:lnTo>
                  <a:lnTo>
                    <a:pt x="37" y="191"/>
                  </a:lnTo>
                  <a:lnTo>
                    <a:pt x="40" y="193"/>
                  </a:lnTo>
                  <a:lnTo>
                    <a:pt x="44" y="196"/>
                  </a:lnTo>
                  <a:lnTo>
                    <a:pt x="47" y="199"/>
                  </a:lnTo>
                  <a:lnTo>
                    <a:pt x="50" y="201"/>
                  </a:lnTo>
                  <a:lnTo>
                    <a:pt x="55" y="203"/>
                  </a:lnTo>
                  <a:lnTo>
                    <a:pt x="58" y="205"/>
                  </a:lnTo>
                  <a:lnTo>
                    <a:pt x="59" y="206"/>
                  </a:lnTo>
                  <a:lnTo>
                    <a:pt x="62" y="209"/>
                  </a:lnTo>
                  <a:lnTo>
                    <a:pt x="65" y="212"/>
                  </a:lnTo>
                  <a:lnTo>
                    <a:pt x="68" y="212"/>
                  </a:lnTo>
                  <a:lnTo>
                    <a:pt x="71" y="213"/>
                  </a:lnTo>
                  <a:lnTo>
                    <a:pt x="75" y="216"/>
                  </a:lnTo>
                  <a:lnTo>
                    <a:pt x="79" y="219"/>
                  </a:lnTo>
                  <a:lnTo>
                    <a:pt x="84" y="220"/>
                  </a:lnTo>
                  <a:lnTo>
                    <a:pt x="86" y="222"/>
                  </a:lnTo>
                  <a:lnTo>
                    <a:pt x="89" y="225"/>
                  </a:lnTo>
                  <a:lnTo>
                    <a:pt x="92" y="228"/>
                  </a:lnTo>
                  <a:lnTo>
                    <a:pt x="95" y="230"/>
                  </a:lnTo>
                  <a:lnTo>
                    <a:pt x="98" y="233"/>
                  </a:lnTo>
                  <a:lnTo>
                    <a:pt x="99" y="238"/>
                  </a:lnTo>
                  <a:lnTo>
                    <a:pt x="102" y="243"/>
                  </a:lnTo>
                  <a:lnTo>
                    <a:pt x="104" y="246"/>
                  </a:lnTo>
                  <a:lnTo>
                    <a:pt x="105" y="249"/>
                  </a:lnTo>
                  <a:lnTo>
                    <a:pt x="105" y="252"/>
                  </a:lnTo>
                  <a:lnTo>
                    <a:pt x="108" y="256"/>
                  </a:lnTo>
                  <a:lnTo>
                    <a:pt x="109" y="259"/>
                  </a:lnTo>
                  <a:lnTo>
                    <a:pt x="109" y="265"/>
                  </a:lnTo>
                  <a:lnTo>
                    <a:pt x="111" y="269"/>
                  </a:lnTo>
                  <a:lnTo>
                    <a:pt x="113" y="275"/>
                  </a:lnTo>
                  <a:lnTo>
                    <a:pt x="115" y="279"/>
                  </a:lnTo>
                  <a:lnTo>
                    <a:pt x="116" y="283"/>
                  </a:lnTo>
                  <a:lnTo>
                    <a:pt x="118" y="286"/>
                  </a:lnTo>
                  <a:lnTo>
                    <a:pt x="118" y="289"/>
                  </a:lnTo>
                  <a:lnTo>
                    <a:pt x="119" y="293"/>
                  </a:lnTo>
                  <a:lnTo>
                    <a:pt x="121" y="296"/>
                  </a:lnTo>
                  <a:lnTo>
                    <a:pt x="122" y="297"/>
                  </a:lnTo>
                  <a:lnTo>
                    <a:pt x="123" y="302"/>
                  </a:lnTo>
                  <a:lnTo>
                    <a:pt x="123" y="304"/>
                  </a:lnTo>
                  <a:lnTo>
                    <a:pt x="125" y="307"/>
                  </a:lnTo>
                  <a:lnTo>
                    <a:pt x="126" y="310"/>
                  </a:lnTo>
                  <a:lnTo>
                    <a:pt x="128" y="313"/>
                  </a:lnTo>
                  <a:lnTo>
                    <a:pt x="129" y="317"/>
                  </a:lnTo>
                  <a:lnTo>
                    <a:pt x="131" y="320"/>
                  </a:lnTo>
                  <a:lnTo>
                    <a:pt x="131" y="324"/>
                  </a:lnTo>
                  <a:lnTo>
                    <a:pt x="133" y="327"/>
                  </a:lnTo>
                  <a:lnTo>
                    <a:pt x="136" y="330"/>
                  </a:lnTo>
                  <a:lnTo>
                    <a:pt x="136" y="331"/>
                  </a:lnTo>
                  <a:lnTo>
                    <a:pt x="139" y="334"/>
                  </a:lnTo>
                  <a:lnTo>
                    <a:pt x="140" y="337"/>
                  </a:lnTo>
                  <a:lnTo>
                    <a:pt x="140" y="341"/>
                  </a:lnTo>
                  <a:lnTo>
                    <a:pt x="143" y="344"/>
                  </a:lnTo>
                  <a:lnTo>
                    <a:pt x="145" y="347"/>
                  </a:lnTo>
                  <a:lnTo>
                    <a:pt x="146" y="350"/>
                  </a:lnTo>
                  <a:lnTo>
                    <a:pt x="148" y="354"/>
                  </a:lnTo>
                  <a:lnTo>
                    <a:pt x="150" y="357"/>
                  </a:lnTo>
                  <a:lnTo>
                    <a:pt x="152" y="358"/>
                  </a:lnTo>
                  <a:lnTo>
                    <a:pt x="153" y="363"/>
                  </a:lnTo>
                  <a:lnTo>
                    <a:pt x="155" y="364"/>
                  </a:lnTo>
                  <a:lnTo>
                    <a:pt x="158" y="367"/>
                  </a:lnTo>
                  <a:lnTo>
                    <a:pt x="160" y="374"/>
                  </a:lnTo>
                  <a:lnTo>
                    <a:pt x="166" y="378"/>
                  </a:lnTo>
                  <a:lnTo>
                    <a:pt x="170" y="384"/>
                  </a:lnTo>
                  <a:lnTo>
                    <a:pt x="175" y="388"/>
                  </a:lnTo>
                  <a:lnTo>
                    <a:pt x="179" y="393"/>
                  </a:lnTo>
                  <a:lnTo>
                    <a:pt x="183" y="395"/>
                  </a:lnTo>
                  <a:lnTo>
                    <a:pt x="187" y="400"/>
                  </a:lnTo>
                  <a:lnTo>
                    <a:pt x="193" y="403"/>
                  </a:lnTo>
                  <a:lnTo>
                    <a:pt x="199" y="405"/>
                  </a:lnTo>
                  <a:lnTo>
                    <a:pt x="204" y="408"/>
                  </a:lnTo>
                  <a:lnTo>
                    <a:pt x="207" y="408"/>
                  </a:lnTo>
                  <a:lnTo>
                    <a:pt x="209" y="410"/>
                  </a:lnTo>
                  <a:lnTo>
                    <a:pt x="212" y="411"/>
                  </a:lnTo>
                  <a:lnTo>
                    <a:pt x="214" y="411"/>
                  </a:lnTo>
                  <a:lnTo>
                    <a:pt x="220" y="411"/>
                  </a:lnTo>
                  <a:lnTo>
                    <a:pt x="224" y="411"/>
                  </a:lnTo>
                  <a:lnTo>
                    <a:pt x="230" y="411"/>
                  </a:lnTo>
                  <a:lnTo>
                    <a:pt x="234" y="411"/>
                  </a:lnTo>
                  <a:lnTo>
                    <a:pt x="239" y="410"/>
                  </a:lnTo>
                  <a:lnTo>
                    <a:pt x="244" y="408"/>
                  </a:lnTo>
                  <a:lnTo>
                    <a:pt x="248" y="408"/>
                  </a:lnTo>
                  <a:lnTo>
                    <a:pt x="251" y="407"/>
                  </a:lnTo>
                  <a:lnTo>
                    <a:pt x="254" y="404"/>
                  </a:lnTo>
                  <a:lnTo>
                    <a:pt x="257" y="403"/>
                  </a:lnTo>
                  <a:lnTo>
                    <a:pt x="261" y="398"/>
                  </a:lnTo>
                  <a:lnTo>
                    <a:pt x="264" y="395"/>
                  </a:lnTo>
                  <a:lnTo>
                    <a:pt x="267" y="393"/>
                  </a:lnTo>
                  <a:lnTo>
                    <a:pt x="268" y="390"/>
                  </a:lnTo>
                  <a:lnTo>
                    <a:pt x="271" y="387"/>
                  </a:lnTo>
                  <a:lnTo>
                    <a:pt x="274" y="384"/>
                  </a:lnTo>
                  <a:lnTo>
                    <a:pt x="275" y="381"/>
                  </a:lnTo>
                  <a:lnTo>
                    <a:pt x="277" y="377"/>
                  </a:lnTo>
                  <a:lnTo>
                    <a:pt x="278" y="374"/>
                  </a:lnTo>
                  <a:lnTo>
                    <a:pt x="280" y="370"/>
                  </a:lnTo>
                  <a:lnTo>
                    <a:pt x="280" y="366"/>
                  </a:lnTo>
                  <a:lnTo>
                    <a:pt x="281" y="363"/>
                  </a:lnTo>
                  <a:lnTo>
                    <a:pt x="283" y="358"/>
                  </a:lnTo>
                  <a:lnTo>
                    <a:pt x="284" y="356"/>
                  </a:lnTo>
                  <a:lnTo>
                    <a:pt x="284" y="351"/>
                  </a:lnTo>
                  <a:lnTo>
                    <a:pt x="284" y="348"/>
                  </a:lnTo>
                  <a:lnTo>
                    <a:pt x="284" y="344"/>
                  </a:lnTo>
                  <a:lnTo>
                    <a:pt x="285" y="341"/>
                  </a:lnTo>
                  <a:lnTo>
                    <a:pt x="284" y="337"/>
                  </a:lnTo>
                  <a:lnTo>
                    <a:pt x="284" y="334"/>
                  </a:lnTo>
                  <a:lnTo>
                    <a:pt x="284" y="331"/>
                  </a:lnTo>
                  <a:lnTo>
                    <a:pt x="284" y="3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8" name="Freeform 12"/>
            <p:cNvSpPr>
              <a:spLocks/>
            </p:cNvSpPr>
            <p:nvPr/>
          </p:nvSpPr>
          <p:spPr bwMode="auto">
            <a:xfrm>
              <a:off x="1776" y="912"/>
              <a:ext cx="314" cy="278"/>
            </a:xfrm>
            <a:custGeom>
              <a:avLst/>
              <a:gdLst>
                <a:gd name="T0" fmla="*/ 10 w 942"/>
                <a:gd name="T1" fmla="*/ 24 h 833"/>
                <a:gd name="T2" fmla="*/ 17 w 942"/>
                <a:gd name="T3" fmla="*/ 16 h 833"/>
                <a:gd name="T4" fmla="*/ 24 w 942"/>
                <a:gd name="T5" fmla="*/ 10 h 833"/>
                <a:gd name="T6" fmla="*/ 33 w 942"/>
                <a:gd name="T7" fmla="*/ 5 h 833"/>
                <a:gd name="T8" fmla="*/ 41 w 942"/>
                <a:gd name="T9" fmla="*/ 2 h 833"/>
                <a:gd name="T10" fmla="*/ 49 w 942"/>
                <a:gd name="T11" fmla="*/ 0 h 833"/>
                <a:gd name="T12" fmla="*/ 56 w 942"/>
                <a:gd name="T13" fmla="*/ 0 h 833"/>
                <a:gd name="T14" fmla="*/ 63 w 942"/>
                <a:gd name="T15" fmla="*/ 0 h 833"/>
                <a:gd name="T16" fmla="*/ 68 w 942"/>
                <a:gd name="T17" fmla="*/ 1 h 833"/>
                <a:gd name="T18" fmla="*/ 73 w 942"/>
                <a:gd name="T19" fmla="*/ 2 h 833"/>
                <a:gd name="T20" fmla="*/ 77 w 942"/>
                <a:gd name="T21" fmla="*/ 4 h 833"/>
                <a:gd name="T22" fmla="*/ 81 w 942"/>
                <a:gd name="T23" fmla="*/ 6 h 833"/>
                <a:gd name="T24" fmla="*/ 83 w 942"/>
                <a:gd name="T25" fmla="*/ 10 h 833"/>
                <a:gd name="T26" fmla="*/ 87 w 942"/>
                <a:gd name="T27" fmla="*/ 13 h 833"/>
                <a:gd name="T28" fmla="*/ 91 w 942"/>
                <a:gd name="T29" fmla="*/ 12 h 833"/>
                <a:gd name="T30" fmla="*/ 94 w 942"/>
                <a:gd name="T31" fmla="*/ 11 h 833"/>
                <a:gd name="T32" fmla="*/ 99 w 942"/>
                <a:gd name="T33" fmla="*/ 11 h 833"/>
                <a:gd name="T34" fmla="*/ 103 w 942"/>
                <a:gd name="T35" fmla="*/ 14 h 833"/>
                <a:gd name="T36" fmla="*/ 105 w 942"/>
                <a:gd name="T37" fmla="*/ 19 h 833"/>
                <a:gd name="T38" fmla="*/ 104 w 942"/>
                <a:gd name="T39" fmla="*/ 22 h 833"/>
                <a:gd name="T40" fmla="*/ 104 w 942"/>
                <a:gd name="T41" fmla="*/ 26 h 833"/>
                <a:gd name="T42" fmla="*/ 102 w 942"/>
                <a:gd name="T43" fmla="*/ 30 h 833"/>
                <a:gd name="T44" fmla="*/ 98 w 942"/>
                <a:gd name="T45" fmla="*/ 34 h 833"/>
                <a:gd name="T46" fmla="*/ 92 w 942"/>
                <a:gd name="T47" fmla="*/ 36 h 833"/>
                <a:gd name="T48" fmla="*/ 87 w 942"/>
                <a:gd name="T49" fmla="*/ 34 h 833"/>
                <a:gd name="T50" fmla="*/ 87 w 942"/>
                <a:gd name="T51" fmla="*/ 30 h 833"/>
                <a:gd name="T52" fmla="*/ 85 w 942"/>
                <a:gd name="T53" fmla="*/ 26 h 833"/>
                <a:gd name="T54" fmla="*/ 81 w 942"/>
                <a:gd name="T55" fmla="*/ 25 h 833"/>
                <a:gd name="T56" fmla="*/ 76 w 942"/>
                <a:gd name="T57" fmla="*/ 27 h 833"/>
                <a:gd name="T58" fmla="*/ 72 w 942"/>
                <a:gd name="T59" fmla="*/ 27 h 833"/>
                <a:gd name="T60" fmla="*/ 68 w 942"/>
                <a:gd name="T61" fmla="*/ 25 h 833"/>
                <a:gd name="T62" fmla="*/ 63 w 942"/>
                <a:gd name="T63" fmla="*/ 24 h 833"/>
                <a:gd name="T64" fmla="*/ 56 w 942"/>
                <a:gd name="T65" fmla="*/ 23 h 833"/>
                <a:gd name="T66" fmla="*/ 49 w 942"/>
                <a:gd name="T67" fmla="*/ 24 h 833"/>
                <a:gd name="T68" fmla="*/ 40 w 942"/>
                <a:gd name="T69" fmla="*/ 27 h 833"/>
                <a:gd name="T70" fmla="*/ 34 w 942"/>
                <a:gd name="T71" fmla="*/ 32 h 833"/>
                <a:gd name="T72" fmla="*/ 30 w 942"/>
                <a:gd name="T73" fmla="*/ 37 h 833"/>
                <a:gd name="T74" fmla="*/ 27 w 942"/>
                <a:gd name="T75" fmla="*/ 43 h 833"/>
                <a:gd name="T76" fmla="*/ 26 w 942"/>
                <a:gd name="T77" fmla="*/ 49 h 833"/>
                <a:gd name="T78" fmla="*/ 26 w 942"/>
                <a:gd name="T79" fmla="*/ 55 h 833"/>
                <a:gd name="T80" fmla="*/ 26 w 942"/>
                <a:gd name="T81" fmla="*/ 60 h 833"/>
                <a:gd name="T82" fmla="*/ 26 w 942"/>
                <a:gd name="T83" fmla="*/ 65 h 833"/>
                <a:gd name="T84" fmla="*/ 27 w 942"/>
                <a:gd name="T85" fmla="*/ 69 h 833"/>
                <a:gd name="T86" fmla="*/ 29 w 942"/>
                <a:gd name="T87" fmla="*/ 72 h 833"/>
                <a:gd name="T88" fmla="*/ 31 w 942"/>
                <a:gd name="T89" fmla="*/ 77 h 833"/>
                <a:gd name="T90" fmla="*/ 27 w 942"/>
                <a:gd name="T91" fmla="*/ 80 h 833"/>
                <a:gd name="T92" fmla="*/ 24 w 942"/>
                <a:gd name="T93" fmla="*/ 80 h 833"/>
                <a:gd name="T94" fmla="*/ 19 w 942"/>
                <a:gd name="T95" fmla="*/ 82 h 833"/>
                <a:gd name="T96" fmla="*/ 15 w 942"/>
                <a:gd name="T97" fmla="*/ 85 h 833"/>
                <a:gd name="T98" fmla="*/ 11 w 942"/>
                <a:gd name="T99" fmla="*/ 89 h 833"/>
                <a:gd name="T100" fmla="*/ 10 w 942"/>
                <a:gd name="T101" fmla="*/ 92 h 833"/>
                <a:gd name="T102" fmla="*/ 6 w 942"/>
                <a:gd name="T103" fmla="*/ 91 h 833"/>
                <a:gd name="T104" fmla="*/ 4 w 942"/>
                <a:gd name="T105" fmla="*/ 87 h 833"/>
                <a:gd name="T106" fmla="*/ 2 w 942"/>
                <a:gd name="T107" fmla="*/ 78 h 833"/>
                <a:gd name="T108" fmla="*/ 0 w 942"/>
                <a:gd name="T109" fmla="*/ 68 h 833"/>
                <a:gd name="T110" fmla="*/ 0 w 942"/>
                <a:gd name="T111" fmla="*/ 56 h 833"/>
                <a:gd name="T112" fmla="*/ 1 w 942"/>
                <a:gd name="T113" fmla="*/ 44 h 833"/>
                <a:gd name="T114" fmla="*/ 5 w 942"/>
                <a:gd name="T115" fmla="*/ 34 h 83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942" h="833">
                  <a:moveTo>
                    <a:pt x="44" y="304"/>
                  </a:moveTo>
                  <a:lnTo>
                    <a:pt x="47" y="294"/>
                  </a:lnTo>
                  <a:lnTo>
                    <a:pt x="53" y="284"/>
                  </a:lnTo>
                  <a:lnTo>
                    <a:pt x="57" y="274"/>
                  </a:lnTo>
                  <a:lnTo>
                    <a:pt x="61" y="265"/>
                  </a:lnTo>
                  <a:lnTo>
                    <a:pt x="67" y="255"/>
                  </a:lnTo>
                  <a:lnTo>
                    <a:pt x="72" y="246"/>
                  </a:lnTo>
                  <a:lnTo>
                    <a:pt x="77" y="238"/>
                  </a:lnTo>
                  <a:lnTo>
                    <a:pt x="84" y="229"/>
                  </a:lnTo>
                  <a:lnTo>
                    <a:pt x="88" y="220"/>
                  </a:lnTo>
                  <a:lnTo>
                    <a:pt x="94" y="212"/>
                  </a:lnTo>
                  <a:lnTo>
                    <a:pt x="99" y="202"/>
                  </a:lnTo>
                  <a:lnTo>
                    <a:pt x="107" y="195"/>
                  </a:lnTo>
                  <a:lnTo>
                    <a:pt x="112" y="188"/>
                  </a:lnTo>
                  <a:lnTo>
                    <a:pt x="118" y="181"/>
                  </a:lnTo>
                  <a:lnTo>
                    <a:pt x="125" y="172"/>
                  </a:lnTo>
                  <a:lnTo>
                    <a:pt x="131" y="165"/>
                  </a:lnTo>
                  <a:lnTo>
                    <a:pt x="136" y="158"/>
                  </a:lnTo>
                  <a:lnTo>
                    <a:pt x="144" y="152"/>
                  </a:lnTo>
                  <a:lnTo>
                    <a:pt x="149" y="145"/>
                  </a:lnTo>
                  <a:lnTo>
                    <a:pt x="158" y="138"/>
                  </a:lnTo>
                  <a:lnTo>
                    <a:pt x="162" y="132"/>
                  </a:lnTo>
                  <a:lnTo>
                    <a:pt x="171" y="127"/>
                  </a:lnTo>
                  <a:lnTo>
                    <a:pt x="178" y="119"/>
                  </a:lnTo>
                  <a:lnTo>
                    <a:pt x="185" y="114"/>
                  </a:lnTo>
                  <a:lnTo>
                    <a:pt x="192" y="108"/>
                  </a:lnTo>
                  <a:lnTo>
                    <a:pt x="198" y="104"/>
                  </a:lnTo>
                  <a:lnTo>
                    <a:pt x="206" y="98"/>
                  </a:lnTo>
                  <a:lnTo>
                    <a:pt x="212" y="92"/>
                  </a:lnTo>
                  <a:lnTo>
                    <a:pt x="220" y="87"/>
                  </a:lnTo>
                  <a:lnTo>
                    <a:pt x="226" y="82"/>
                  </a:lnTo>
                  <a:lnTo>
                    <a:pt x="234" y="78"/>
                  </a:lnTo>
                  <a:lnTo>
                    <a:pt x="242" y="74"/>
                  </a:lnTo>
                  <a:lnTo>
                    <a:pt x="249" y="70"/>
                  </a:lnTo>
                  <a:lnTo>
                    <a:pt x="256" y="65"/>
                  </a:lnTo>
                  <a:lnTo>
                    <a:pt x="264" y="61"/>
                  </a:lnTo>
                  <a:lnTo>
                    <a:pt x="271" y="57"/>
                  </a:lnTo>
                  <a:lnTo>
                    <a:pt x="278" y="53"/>
                  </a:lnTo>
                  <a:lnTo>
                    <a:pt x="287" y="50"/>
                  </a:lnTo>
                  <a:lnTo>
                    <a:pt x="294" y="47"/>
                  </a:lnTo>
                  <a:lnTo>
                    <a:pt x="301" y="44"/>
                  </a:lnTo>
                  <a:lnTo>
                    <a:pt x="310" y="40"/>
                  </a:lnTo>
                  <a:lnTo>
                    <a:pt x="317" y="37"/>
                  </a:lnTo>
                  <a:lnTo>
                    <a:pt x="324" y="34"/>
                  </a:lnTo>
                  <a:lnTo>
                    <a:pt x="332" y="31"/>
                  </a:lnTo>
                  <a:lnTo>
                    <a:pt x="340" y="28"/>
                  </a:lnTo>
                  <a:lnTo>
                    <a:pt x="348" y="27"/>
                  </a:lnTo>
                  <a:lnTo>
                    <a:pt x="355" y="24"/>
                  </a:lnTo>
                  <a:lnTo>
                    <a:pt x="362" y="21"/>
                  </a:lnTo>
                  <a:lnTo>
                    <a:pt x="371" y="20"/>
                  </a:lnTo>
                  <a:lnTo>
                    <a:pt x="378" y="17"/>
                  </a:lnTo>
                  <a:lnTo>
                    <a:pt x="385" y="16"/>
                  </a:lnTo>
                  <a:lnTo>
                    <a:pt x="394" y="14"/>
                  </a:lnTo>
                  <a:lnTo>
                    <a:pt x="401" y="11"/>
                  </a:lnTo>
                  <a:lnTo>
                    <a:pt x="408" y="10"/>
                  </a:lnTo>
                  <a:lnTo>
                    <a:pt x="415" y="9"/>
                  </a:lnTo>
                  <a:lnTo>
                    <a:pt x="423" y="9"/>
                  </a:lnTo>
                  <a:lnTo>
                    <a:pt x="429" y="6"/>
                  </a:lnTo>
                  <a:lnTo>
                    <a:pt x="438" y="6"/>
                  </a:lnTo>
                  <a:lnTo>
                    <a:pt x="445" y="4"/>
                  </a:lnTo>
                  <a:lnTo>
                    <a:pt x="452" y="4"/>
                  </a:lnTo>
                  <a:lnTo>
                    <a:pt x="459" y="3"/>
                  </a:lnTo>
                  <a:lnTo>
                    <a:pt x="466" y="3"/>
                  </a:lnTo>
                  <a:lnTo>
                    <a:pt x="473" y="1"/>
                  </a:lnTo>
                  <a:lnTo>
                    <a:pt x="482" y="1"/>
                  </a:lnTo>
                  <a:lnTo>
                    <a:pt x="487" y="1"/>
                  </a:lnTo>
                  <a:lnTo>
                    <a:pt x="492" y="0"/>
                  </a:lnTo>
                  <a:lnTo>
                    <a:pt x="497" y="0"/>
                  </a:lnTo>
                  <a:lnTo>
                    <a:pt x="503" y="0"/>
                  </a:lnTo>
                  <a:lnTo>
                    <a:pt x="507" y="0"/>
                  </a:lnTo>
                  <a:lnTo>
                    <a:pt x="514" y="0"/>
                  </a:lnTo>
                  <a:lnTo>
                    <a:pt x="519" y="0"/>
                  </a:lnTo>
                  <a:lnTo>
                    <a:pt x="526" y="0"/>
                  </a:lnTo>
                  <a:lnTo>
                    <a:pt x="531" y="0"/>
                  </a:lnTo>
                  <a:lnTo>
                    <a:pt x="536" y="0"/>
                  </a:lnTo>
                  <a:lnTo>
                    <a:pt x="541" y="1"/>
                  </a:lnTo>
                  <a:lnTo>
                    <a:pt x="547" y="1"/>
                  </a:lnTo>
                  <a:lnTo>
                    <a:pt x="551" y="1"/>
                  </a:lnTo>
                  <a:lnTo>
                    <a:pt x="557" y="3"/>
                  </a:lnTo>
                  <a:lnTo>
                    <a:pt x="563" y="3"/>
                  </a:lnTo>
                  <a:lnTo>
                    <a:pt x="568" y="4"/>
                  </a:lnTo>
                  <a:lnTo>
                    <a:pt x="573" y="4"/>
                  </a:lnTo>
                  <a:lnTo>
                    <a:pt x="578" y="6"/>
                  </a:lnTo>
                  <a:lnTo>
                    <a:pt x="583" y="6"/>
                  </a:lnTo>
                  <a:lnTo>
                    <a:pt x="588" y="6"/>
                  </a:lnTo>
                  <a:lnTo>
                    <a:pt x="594" y="7"/>
                  </a:lnTo>
                  <a:lnTo>
                    <a:pt x="598" y="9"/>
                  </a:lnTo>
                  <a:lnTo>
                    <a:pt x="604" y="9"/>
                  </a:lnTo>
                  <a:lnTo>
                    <a:pt x="608" y="9"/>
                  </a:lnTo>
                  <a:lnTo>
                    <a:pt x="614" y="10"/>
                  </a:lnTo>
                  <a:lnTo>
                    <a:pt x="618" y="11"/>
                  </a:lnTo>
                  <a:lnTo>
                    <a:pt x="622" y="11"/>
                  </a:lnTo>
                  <a:lnTo>
                    <a:pt x="628" y="14"/>
                  </a:lnTo>
                  <a:lnTo>
                    <a:pt x="632" y="16"/>
                  </a:lnTo>
                  <a:lnTo>
                    <a:pt x="637" y="16"/>
                  </a:lnTo>
                  <a:lnTo>
                    <a:pt x="642" y="17"/>
                  </a:lnTo>
                  <a:lnTo>
                    <a:pt x="647" y="18"/>
                  </a:lnTo>
                  <a:lnTo>
                    <a:pt x="651" y="20"/>
                  </a:lnTo>
                  <a:lnTo>
                    <a:pt x="654" y="21"/>
                  </a:lnTo>
                  <a:lnTo>
                    <a:pt x="658" y="21"/>
                  </a:lnTo>
                  <a:lnTo>
                    <a:pt x="662" y="23"/>
                  </a:lnTo>
                  <a:lnTo>
                    <a:pt x="666" y="24"/>
                  </a:lnTo>
                  <a:lnTo>
                    <a:pt x="671" y="24"/>
                  </a:lnTo>
                  <a:lnTo>
                    <a:pt x="675" y="27"/>
                  </a:lnTo>
                  <a:lnTo>
                    <a:pt x="678" y="28"/>
                  </a:lnTo>
                  <a:lnTo>
                    <a:pt x="681" y="30"/>
                  </a:lnTo>
                  <a:lnTo>
                    <a:pt x="685" y="30"/>
                  </a:lnTo>
                  <a:lnTo>
                    <a:pt x="688" y="31"/>
                  </a:lnTo>
                  <a:lnTo>
                    <a:pt x="691" y="33"/>
                  </a:lnTo>
                  <a:lnTo>
                    <a:pt x="695" y="34"/>
                  </a:lnTo>
                  <a:lnTo>
                    <a:pt x="698" y="36"/>
                  </a:lnTo>
                  <a:lnTo>
                    <a:pt x="701" y="37"/>
                  </a:lnTo>
                  <a:lnTo>
                    <a:pt x="703" y="38"/>
                  </a:lnTo>
                  <a:lnTo>
                    <a:pt x="709" y="40"/>
                  </a:lnTo>
                  <a:lnTo>
                    <a:pt x="715" y="44"/>
                  </a:lnTo>
                  <a:lnTo>
                    <a:pt x="718" y="47"/>
                  </a:lnTo>
                  <a:lnTo>
                    <a:pt x="722" y="50"/>
                  </a:lnTo>
                  <a:lnTo>
                    <a:pt x="725" y="51"/>
                  </a:lnTo>
                  <a:lnTo>
                    <a:pt x="729" y="54"/>
                  </a:lnTo>
                  <a:lnTo>
                    <a:pt x="730" y="57"/>
                  </a:lnTo>
                  <a:lnTo>
                    <a:pt x="732" y="58"/>
                  </a:lnTo>
                  <a:lnTo>
                    <a:pt x="732" y="61"/>
                  </a:lnTo>
                  <a:lnTo>
                    <a:pt x="733" y="64"/>
                  </a:lnTo>
                  <a:lnTo>
                    <a:pt x="735" y="67"/>
                  </a:lnTo>
                  <a:lnTo>
                    <a:pt x="736" y="71"/>
                  </a:lnTo>
                  <a:lnTo>
                    <a:pt x="737" y="74"/>
                  </a:lnTo>
                  <a:lnTo>
                    <a:pt x="739" y="78"/>
                  </a:lnTo>
                  <a:lnTo>
                    <a:pt x="740" y="81"/>
                  </a:lnTo>
                  <a:lnTo>
                    <a:pt x="745" y="87"/>
                  </a:lnTo>
                  <a:lnTo>
                    <a:pt x="746" y="90"/>
                  </a:lnTo>
                  <a:lnTo>
                    <a:pt x="750" y="95"/>
                  </a:lnTo>
                  <a:lnTo>
                    <a:pt x="753" y="100"/>
                  </a:lnTo>
                  <a:lnTo>
                    <a:pt x="759" y="104"/>
                  </a:lnTo>
                  <a:lnTo>
                    <a:pt x="762" y="107"/>
                  </a:lnTo>
                  <a:lnTo>
                    <a:pt x="767" y="111"/>
                  </a:lnTo>
                  <a:lnTo>
                    <a:pt x="769" y="112"/>
                  </a:lnTo>
                  <a:lnTo>
                    <a:pt x="772" y="114"/>
                  </a:lnTo>
                  <a:lnTo>
                    <a:pt x="777" y="115"/>
                  </a:lnTo>
                  <a:lnTo>
                    <a:pt x="779" y="117"/>
                  </a:lnTo>
                  <a:lnTo>
                    <a:pt x="784" y="118"/>
                  </a:lnTo>
                  <a:lnTo>
                    <a:pt x="790" y="118"/>
                  </a:lnTo>
                  <a:lnTo>
                    <a:pt x="793" y="118"/>
                  </a:lnTo>
                  <a:lnTo>
                    <a:pt x="796" y="118"/>
                  </a:lnTo>
                  <a:lnTo>
                    <a:pt x="799" y="118"/>
                  </a:lnTo>
                  <a:lnTo>
                    <a:pt x="803" y="117"/>
                  </a:lnTo>
                  <a:lnTo>
                    <a:pt x="806" y="115"/>
                  </a:lnTo>
                  <a:lnTo>
                    <a:pt x="808" y="114"/>
                  </a:lnTo>
                  <a:lnTo>
                    <a:pt x="813" y="114"/>
                  </a:lnTo>
                  <a:lnTo>
                    <a:pt x="816" y="112"/>
                  </a:lnTo>
                  <a:lnTo>
                    <a:pt x="818" y="111"/>
                  </a:lnTo>
                  <a:lnTo>
                    <a:pt x="821" y="110"/>
                  </a:lnTo>
                  <a:lnTo>
                    <a:pt x="824" y="108"/>
                  </a:lnTo>
                  <a:lnTo>
                    <a:pt x="828" y="107"/>
                  </a:lnTo>
                  <a:lnTo>
                    <a:pt x="831" y="105"/>
                  </a:lnTo>
                  <a:lnTo>
                    <a:pt x="834" y="104"/>
                  </a:lnTo>
                  <a:lnTo>
                    <a:pt x="838" y="102"/>
                  </a:lnTo>
                  <a:lnTo>
                    <a:pt x="841" y="100"/>
                  </a:lnTo>
                  <a:lnTo>
                    <a:pt x="845" y="100"/>
                  </a:lnTo>
                  <a:lnTo>
                    <a:pt x="848" y="98"/>
                  </a:lnTo>
                  <a:lnTo>
                    <a:pt x="850" y="97"/>
                  </a:lnTo>
                  <a:lnTo>
                    <a:pt x="854" y="97"/>
                  </a:lnTo>
                  <a:lnTo>
                    <a:pt x="855" y="94"/>
                  </a:lnTo>
                  <a:lnTo>
                    <a:pt x="861" y="92"/>
                  </a:lnTo>
                  <a:lnTo>
                    <a:pt x="862" y="92"/>
                  </a:lnTo>
                  <a:lnTo>
                    <a:pt x="865" y="92"/>
                  </a:lnTo>
                  <a:lnTo>
                    <a:pt x="871" y="92"/>
                  </a:lnTo>
                  <a:lnTo>
                    <a:pt x="875" y="92"/>
                  </a:lnTo>
                  <a:lnTo>
                    <a:pt x="880" y="95"/>
                  </a:lnTo>
                  <a:lnTo>
                    <a:pt x="887" y="97"/>
                  </a:lnTo>
                  <a:lnTo>
                    <a:pt x="892" y="98"/>
                  </a:lnTo>
                  <a:lnTo>
                    <a:pt x="897" y="101"/>
                  </a:lnTo>
                  <a:lnTo>
                    <a:pt x="901" y="102"/>
                  </a:lnTo>
                  <a:lnTo>
                    <a:pt x="905" y="105"/>
                  </a:lnTo>
                  <a:lnTo>
                    <a:pt x="909" y="108"/>
                  </a:lnTo>
                  <a:lnTo>
                    <a:pt x="914" y="111"/>
                  </a:lnTo>
                  <a:lnTo>
                    <a:pt x="916" y="114"/>
                  </a:lnTo>
                  <a:lnTo>
                    <a:pt x="921" y="117"/>
                  </a:lnTo>
                  <a:lnTo>
                    <a:pt x="924" y="119"/>
                  </a:lnTo>
                  <a:lnTo>
                    <a:pt x="926" y="124"/>
                  </a:lnTo>
                  <a:lnTo>
                    <a:pt x="928" y="128"/>
                  </a:lnTo>
                  <a:lnTo>
                    <a:pt x="931" y="131"/>
                  </a:lnTo>
                  <a:lnTo>
                    <a:pt x="932" y="135"/>
                  </a:lnTo>
                  <a:lnTo>
                    <a:pt x="935" y="139"/>
                  </a:lnTo>
                  <a:lnTo>
                    <a:pt x="936" y="144"/>
                  </a:lnTo>
                  <a:lnTo>
                    <a:pt x="939" y="148"/>
                  </a:lnTo>
                  <a:lnTo>
                    <a:pt x="939" y="154"/>
                  </a:lnTo>
                  <a:lnTo>
                    <a:pt x="939" y="158"/>
                  </a:lnTo>
                  <a:lnTo>
                    <a:pt x="941" y="164"/>
                  </a:lnTo>
                  <a:lnTo>
                    <a:pt x="941" y="168"/>
                  </a:lnTo>
                  <a:lnTo>
                    <a:pt x="941" y="171"/>
                  </a:lnTo>
                  <a:lnTo>
                    <a:pt x="941" y="174"/>
                  </a:lnTo>
                  <a:lnTo>
                    <a:pt x="941" y="176"/>
                  </a:lnTo>
                  <a:lnTo>
                    <a:pt x="942" y="181"/>
                  </a:lnTo>
                  <a:lnTo>
                    <a:pt x="941" y="183"/>
                  </a:lnTo>
                  <a:lnTo>
                    <a:pt x="941" y="186"/>
                  </a:lnTo>
                  <a:lnTo>
                    <a:pt x="941" y="189"/>
                  </a:lnTo>
                  <a:lnTo>
                    <a:pt x="941" y="192"/>
                  </a:lnTo>
                  <a:lnTo>
                    <a:pt x="939" y="195"/>
                  </a:lnTo>
                  <a:lnTo>
                    <a:pt x="939" y="198"/>
                  </a:lnTo>
                  <a:lnTo>
                    <a:pt x="939" y="201"/>
                  </a:lnTo>
                  <a:lnTo>
                    <a:pt x="939" y="205"/>
                  </a:lnTo>
                  <a:lnTo>
                    <a:pt x="936" y="208"/>
                  </a:lnTo>
                  <a:lnTo>
                    <a:pt x="936" y="210"/>
                  </a:lnTo>
                  <a:lnTo>
                    <a:pt x="936" y="215"/>
                  </a:lnTo>
                  <a:lnTo>
                    <a:pt x="935" y="218"/>
                  </a:lnTo>
                  <a:lnTo>
                    <a:pt x="934" y="220"/>
                  </a:lnTo>
                  <a:lnTo>
                    <a:pt x="934" y="225"/>
                  </a:lnTo>
                  <a:lnTo>
                    <a:pt x="934" y="228"/>
                  </a:lnTo>
                  <a:lnTo>
                    <a:pt x="934" y="233"/>
                  </a:lnTo>
                  <a:lnTo>
                    <a:pt x="932" y="235"/>
                  </a:lnTo>
                  <a:lnTo>
                    <a:pt x="931" y="238"/>
                  </a:lnTo>
                  <a:lnTo>
                    <a:pt x="931" y="240"/>
                  </a:lnTo>
                  <a:lnTo>
                    <a:pt x="929" y="243"/>
                  </a:lnTo>
                  <a:lnTo>
                    <a:pt x="928" y="246"/>
                  </a:lnTo>
                  <a:lnTo>
                    <a:pt x="926" y="249"/>
                  </a:lnTo>
                  <a:lnTo>
                    <a:pt x="926" y="252"/>
                  </a:lnTo>
                  <a:lnTo>
                    <a:pt x="925" y="255"/>
                  </a:lnTo>
                  <a:lnTo>
                    <a:pt x="924" y="259"/>
                  </a:lnTo>
                  <a:lnTo>
                    <a:pt x="921" y="265"/>
                  </a:lnTo>
                  <a:lnTo>
                    <a:pt x="918" y="270"/>
                  </a:lnTo>
                  <a:lnTo>
                    <a:pt x="915" y="274"/>
                  </a:lnTo>
                  <a:lnTo>
                    <a:pt x="911" y="279"/>
                  </a:lnTo>
                  <a:lnTo>
                    <a:pt x="908" y="283"/>
                  </a:lnTo>
                  <a:lnTo>
                    <a:pt x="904" y="289"/>
                  </a:lnTo>
                  <a:lnTo>
                    <a:pt x="901" y="292"/>
                  </a:lnTo>
                  <a:lnTo>
                    <a:pt x="897" y="296"/>
                  </a:lnTo>
                  <a:lnTo>
                    <a:pt x="892" y="299"/>
                  </a:lnTo>
                  <a:lnTo>
                    <a:pt x="889" y="302"/>
                  </a:lnTo>
                  <a:lnTo>
                    <a:pt x="885" y="306"/>
                  </a:lnTo>
                  <a:lnTo>
                    <a:pt x="880" y="309"/>
                  </a:lnTo>
                  <a:lnTo>
                    <a:pt x="877" y="310"/>
                  </a:lnTo>
                  <a:lnTo>
                    <a:pt x="871" y="313"/>
                  </a:lnTo>
                  <a:lnTo>
                    <a:pt x="867" y="316"/>
                  </a:lnTo>
                  <a:lnTo>
                    <a:pt x="862" y="317"/>
                  </a:lnTo>
                  <a:lnTo>
                    <a:pt x="858" y="319"/>
                  </a:lnTo>
                  <a:lnTo>
                    <a:pt x="853" y="320"/>
                  </a:lnTo>
                  <a:lnTo>
                    <a:pt x="848" y="321"/>
                  </a:lnTo>
                  <a:lnTo>
                    <a:pt x="843" y="321"/>
                  </a:lnTo>
                  <a:lnTo>
                    <a:pt x="837" y="323"/>
                  </a:lnTo>
                  <a:lnTo>
                    <a:pt x="831" y="323"/>
                  </a:lnTo>
                  <a:lnTo>
                    <a:pt x="827" y="323"/>
                  </a:lnTo>
                  <a:lnTo>
                    <a:pt x="821" y="321"/>
                  </a:lnTo>
                  <a:lnTo>
                    <a:pt x="816" y="320"/>
                  </a:lnTo>
                  <a:lnTo>
                    <a:pt x="811" y="320"/>
                  </a:lnTo>
                  <a:lnTo>
                    <a:pt x="807" y="319"/>
                  </a:lnTo>
                  <a:lnTo>
                    <a:pt x="803" y="317"/>
                  </a:lnTo>
                  <a:lnTo>
                    <a:pt x="799" y="313"/>
                  </a:lnTo>
                  <a:lnTo>
                    <a:pt x="794" y="311"/>
                  </a:lnTo>
                  <a:lnTo>
                    <a:pt x="791" y="310"/>
                  </a:lnTo>
                  <a:lnTo>
                    <a:pt x="787" y="304"/>
                  </a:lnTo>
                  <a:lnTo>
                    <a:pt x="784" y="300"/>
                  </a:lnTo>
                  <a:lnTo>
                    <a:pt x="783" y="296"/>
                  </a:lnTo>
                  <a:lnTo>
                    <a:pt x="781" y="293"/>
                  </a:lnTo>
                  <a:lnTo>
                    <a:pt x="780" y="290"/>
                  </a:lnTo>
                  <a:lnTo>
                    <a:pt x="779" y="287"/>
                  </a:lnTo>
                  <a:lnTo>
                    <a:pt x="779" y="283"/>
                  </a:lnTo>
                  <a:lnTo>
                    <a:pt x="779" y="280"/>
                  </a:lnTo>
                  <a:lnTo>
                    <a:pt x="779" y="277"/>
                  </a:lnTo>
                  <a:lnTo>
                    <a:pt x="779" y="274"/>
                  </a:lnTo>
                  <a:lnTo>
                    <a:pt x="779" y="270"/>
                  </a:lnTo>
                  <a:lnTo>
                    <a:pt x="777" y="267"/>
                  </a:lnTo>
                  <a:lnTo>
                    <a:pt x="777" y="265"/>
                  </a:lnTo>
                  <a:lnTo>
                    <a:pt x="777" y="260"/>
                  </a:lnTo>
                  <a:lnTo>
                    <a:pt x="776" y="257"/>
                  </a:lnTo>
                  <a:lnTo>
                    <a:pt x="774" y="255"/>
                  </a:lnTo>
                  <a:lnTo>
                    <a:pt x="773" y="252"/>
                  </a:lnTo>
                  <a:lnTo>
                    <a:pt x="772" y="249"/>
                  </a:lnTo>
                  <a:lnTo>
                    <a:pt x="769" y="243"/>
                  </a:lnTo>
                  <a:lnTo>
                    <a:pt x="766" y="239"/>
                  </a:lnTo>
                  <a:lnTo>
                    <a:pt x="762" y="236"/>
                  </a:lnTo>
                  <a:lnTo>
                    <a:pt x="759" y="235"/>
                  </a:lnTo>
                  <a:lnTo>
                    <a:pt x="756" y="233"/>
                  </a:lnTo>
                  <a:lnTo>
                    <a:pt x="753" y="233"/>
                  </a:lnTo>
                  <a:lnTo>
                    <a:pt x="749" y="230"/>
                  </a:lnTo>
                  <a:lnTo>
                    <a:pt x="746" y="229"/>
                  </a:lnTo>
                  <a:lnTo>
                    <a:pt x="743" y="229"/>
                  </a:lnTo>
                  <a:lnTo>
                    <a:pt x="739" y="229"/>
                  </a:lnTo>
                  <a:lnTo>
                    <a:pt x="735" y="226"/>
                  </a:lnTo>
                  <a:lnTo>
                    <a:pt x="730" y="226"/>
                  </a:lnTo>
                  <a:lnTo>
                    <a:pt x="725" y="226"/>
                  </a:lnTo>
                  <a:lnTo>
                    <a:pt x="722" y="228"/>
                  </a:lnTo>
                  <a:lnTo>
                    <a:pt x="716" y="229"/>
                  </a:lnTo>
                  <a:lnTo>
                    <a:pt x="713" y="229"/>
                  </a:lnTo>
                  <a:lnTo>
                    <a:pt x="709" y="232"/>
                  </a:lnTo>
                  <a:lnTo>
                    <a:pt x="705" y="233"/>
                  </a:lnTo>
                  <a:lnTo>
                    <a:pt x="701" y="235"/>
                  </a:lnTo>
                  <a:lnTo>
                    <a:pt x="696" y="238"/>
                  </a:lnTo>
                  <a:lnTo>
                    <a:pt x="691" y="239"/>
                  </a:lnTo>
                  <a:lnTo>
                    <a:pt x="685" y="242"/>
                  </a:lnTo>
                  <a:lnTo>
                    <a:pt x="683" y="243"/>
                  </a:lnTo>
                  <a:lnTo>
                    <a:pt x="681" y="245"/>
                  </a:lnTo>
                  <a:lnTo>
                    <a:pt x="678" y="246"/>
                  </a:lnTo>
                  <a:lnTo>
                    <a:pt x="675" y="247"/>
                  </a:lnTo>
                  <a:lnTo>
                    <a:pt x="672" y="246"/>
                  </a:lnTo>
                  <a:lnTo>
                    <a:pt x="669" y="246"/>
                  </a:lnTo>
                  <a:lnTo>
                    <a:pt x="666" y="246"/>
                  </a:lnTo>
                  <a:lnTo>
                    <a:pt x="662" y="245"/>
                  </a:lnTo>
                  <a:lnTo>
                    <a:pt x="656" y="243"/>
                  </a:lnTo>
                  <a:lnTo>
                    <a:pt x="651" y="242"/>
                  </a:lnTo>
                  <a:lnTo>
                    <a:pt x="649" y="240"/>
                  </a:lnTo>
                  <a:lnTo>
                    <a:pt x="647" y="239"/>
                  </a:lnTo>
                  <a:lnTo>
                    <a:pt x="644" y="238"/>
                  </a:lnTo>
                  <a:lnTo>
                    <a:pt x="641" y="236"/>
                  </a:lnTo>
                  <a:lnTo>
                    <a:pt x="637" y="236"/>
                  </a:lnTo>
                  <a:lnTo>
                    <a:pt x="632" y="233"/>
                  </a:lnTo>
                  <a:lnTo>
                    <a:pt x="628" y="233"/>
                  </a:lnTo>
                  <a:lnTo>
                    <a:pt x="625" y="230"/>
                  </a:lnTo>
                  <a:lnTo>
                    <a:pt x="621" y="229"/>
                  </a:lnTo>
                  <a:lnTo>
                    <a:pt x="617" y="228"/>
                  </a:lnTo>
                  <a:lnTo>
                    <a:pt x="614" y="226"/>
                  </a:lnTo>
                  <a:lnTo>
                    <a:pt x="610" y="225"/>
                  </a:lnTo>
                  <a:lnTo>
                    <a:pt x="604" y="223"/>
                  </a:lnTo>
                  <a:lnTo>
                    <a:pt x="600" y="220"/>
                  </a:lnTo>
                  <a:lnTo>
                    <a:pt x="597" y="220"/>
                  </a:lnTo>
                  <a:lnTo>
                    <a:pt x="591" y="218"/>
                  </a:lnTo>
                  <a:lnTo>
                    <a:pt x="585" y="218"/>
                  </a:lnTo>
                  <a:lnTo>
                    <a:pt x="581" y="216"/>
                  </a:lnTo>
                  <a:lnTo>
                    <a:pt x="575" y="215"/>
                  </a:lnTo>
                  <a:lnTo>
                    <a:pt x="571" y="213"/>
                  </a:lnTo>
                  <a:lnTo>
                    <a:pt x="566" y="212"/>
                  </a:lnTo>
                  <a:lnTo>
                    <a:pt x="560" y="210"/>
                  </a:lnTo>
                  <a:lnTo>
                    <a:pt x="554" y="210"/>
                  </a:lnTo>
                  <a:lnTo>
                    <a:pt x="550" y="210"/>
                  </a:lnTo>
                  <a:lnTo>
                    <a:pt x="543" y="208"/>
                  </a:lnTo>
                  <a:lnTo>
                    <a:pt x="537" y="208"/>
                  </a:lnTo>
                  <a:lnTo>
                    <a:pt x="531" y="208"/>
                  </a:lnTo>
                  <a:lnTo>
                    <a:pt x="526" y="208"/>
                  </a:lnTo>
                  <a:lnTo>
                    <a:pt x="519" y="206"/>
                  </a:lnTo>
                  <a:lnTo>
                    <a:pt x="513" y="206"/>
                  </a:lnTo>
                  <a:lnTo>
                    <a:pt x="507" y="206"/>
                  </a:lnTo>
                  <a:lnTo>
                    <a:pt x="500" y="206"/>
                  </a:lnTo>
                  <a:lnTo>
                    <a:pt x="494" y="206"/>
                  </a:lnTo>
                  <a:lnTo>
                    <a:pt x="487" y="206"/>
                  </a:lnTo>
                  <a:lnTo>
                    <a:pt x="482" y="208"/>
                  </a:lnTo>
                  <a:lnTo>
                    <a:pt x="475" y="209"/>
                  </a:lnTo>
                  <a:lnTo>
                    <a:pt x="467" y="209"/>
                  </a:lnTo>
                  <a:lnTo>
                    <a:pt x="460" y="210"/>
                  </a:lnTo>
                  <a:lnTo>
                    <a:pt x="453" y="212"/>
                  </a:lnTo>
                  <a:lnTo>
                    <a:pt x="446" y="212"/>
                  </a:lnTo>
                  <a:lnTo>
                    <a:pt x="439" y="215"/>
                  </a:lnTo>
                  <a:lnTo>
                    <a:pt x="432" y="216"/>
                  </a:lnTo>
                  <a:lnTo>
                    <a:pt x="425" y="218"/>
                  </a:lnTo>
                  <a:lnTo>
                    <a:pt x="418" y="220"/>
                  </a:lnTo>
                  <a:lnTo>
                    <a:pt x="411" y="223"/>
                  </a:lnTo>
                  <a:lnTo>
                    <a:pt x="404" y="226"/>
                  </a:lnTo>
                  <a:lnTo>
                    <a:pt x="395" y="229"/>
                  </a:lnTo>
                  <a:lnTo>
                    <a:pt x="388" y="233"/>
                  </a:lnTo>
                  <a:lnTo>
                    <a:pt x="379" y="236"/>
                  </a:lnTo>
                  <a:lnTo>
                    <a:pt x="372" y="242"/>
                  </a:lnTo>
                  <a:lnTo>
                    <a:pt x="364" y="245"/>
                  </a:lnTo>
                  <a:lnTo>
                    <a:pt x="357" y="249"/>
                  </a:lnTo>
                  <a:lnTo>
                    <a:pt x="351" y="252"/>
                  </a:lnTo>
                  <a:lnTo>
                    <a:pt x="344" y="257"/>
                  </a:lnTo>
                  <a:lnTo>
                    <a:pt x="340" y="260"/>
                  </a:lnTo>
                  <a:lnTo>
                    <a:pt x="332" y="265"/>
                  </a:lnTo>
                  <a:lnTo>
                    <a:pt x="327" y="269"/>
                  </a:lnTo>
                  <a:lnTo>
                    <a:pt x="323" y="273"/>
                  </a:lnTo>
                  <a:lnTo>
                    <a:pt x="318" y="277"/>
                  </a:lnTo>
                  <a:lnTo>
                    <a:pt x="314" y="282"/>
                  </a:lnTo>
                  <a:lnTo>
                    <a:pt x="308" y="286"/>
                  </a:lnTo>
                  <a:lnTo>
                    <a:pt x="304" y="292"/>
                  </a:lnTo>
                  <a:lnTo>
                    <a:pt x="300" y="296"/>
                  </a:lnTo>
                  <a:lnTo>
                    <a:pt x="296" y="300"/>
                  </a:lnTo>
                  <a:lnTo>
                    <a:pt x="290" y="304"/>
                  </a:lnTo>
                  <a:lnTo>
                    <a:pt x="288" y="310"/>
                  </a:lnTo>
                  <a:lnTo>
                    <a:pt x="284" y="314"/>
                  </a:lnTo>
                  <a:lnTo>
                    <a:pt x="280" y="320"/>
                  </a:lnTo>
                  <a:lnTo>
                    <a:pt x="277" y="324"/>
                  </a:lnTo>
                  <a:lnTo>
                    <a:pt x="273" y="330"/>
                  </a:lnTo>
                  <a:lnTo>
                    <a:pt x="270" y="334"/>
                  </a:lnTo>
                  <a:lnTo>
                    <a:pt x="269" y="338"/>
                  </a:lnTo>
                  <a:lnTo>
                    <a:pt x="264" y="346"/>
                  </a:lnTo>
                  <a:lnTo>
                    <a:pt x="263" y="350"/>
                  </a:lnTo>
                  <a:lnTo>
                    <a:pt x="260" y="356"/>
                  </a:lnTo>
                  <a:lnTo>
                    <a:pt x="259" y="361"/>
                  </a:lnTo>
                  <a:lnTo>
                    <a:pt x="254" y="366"/>
                  </a:lnTo>
                  <a:lnTo>
                    <a:pt x="253" y="373"/>
                  </a:lnTo>
                  <a:lnTo>
                    <a:pt x="250" y="377"/>
                  </a:lnTo>
                  <a:lnTo>
                    <a:pt x="249" y="383"/>
                  </a:lnTo>
                  <a:lnTo>
                    <a:pt x="247" y="387"/>
                  </a:lnTo>
                  <a:lnTo>
                    <a:pt x="246" y="393"/>
                  </a:lnTo>
                  <a:lnTo>
                    <a:pt x="243" y="398"/>
                  </a:lnTo>
                  <a:lnTo>
                    <a:pt x="243" y="404"/>
                  </a:lnTo>
                  <a:lnTo>
                    <a:pt x="242" y="408"/>
                  </a:lnTo>
                  <a:lnTo>
                    <a:pt x="240" y="414"/>
                  </a:lnTo>
                  <a:lnTo>
                    <a:pt x="239" y="420"/>
                  </a:lnTo>
                  <a:lnTo>
                    <a:pt x="239" y="425"/>
                  </a:lnTo>
                  <a:lnTo>
                    <a:pt x="237" y="431"/>
                  </a:lnTo>
                  <a:lnTo>
                    <a:pt x="236" y="437"/>
                  </a:lnTo>
                  <a:lnTo>
                    <a:pt x="236" y="441"/>
                  </a:lnTo>
                  <a:lnTo>
                    <a:pt x="234" y="447"/>
                  </a:lnTo>
                  <a:lnTo>
                    <a:pt x="233" y="454"/>
                  </a:lnTo>
                  <a:lnTo>
                    <a:pt x="233" y="458"/>
                  </a:lnTo>
                  <a:lnTo>
                    <a:pt x="233" y="464"/>
                  </a:lnTo>
                  <a:lnTo>
                    <a:pt x="233" y="469"/>
                  </a:lnTo>
                  <a:lnTo>
                    <a:pt x="232" y="474"/>
                  </a:lnTo>
                  <a:lnTo>
                    <a:pt x="232" y="479"/>
                  </a:lnTo>
                  <a:lnTo>
                    <a:pt x="232" y="485"/>
                  </a:lnTo>
                  <a:lnTo>
                    <a:pt x="232" y="491"/>
                  </a:lnTo>
                  <a:lnTo>
                    <a:pt x="230" y="495"/>
                  </a:lnTo>
                  <a:lnTo>
                    <a:pt x="230" y="499"/>
                  </a:lnTo>
                  <a:lnTo>
                    <a:pt x="230" y="505"/>
                  </a:lnTo>
                  <a:lnTo>
                    <a:pt x="230" y="511"/>
                  </a:lnTo>
                  <a:lnTo>
                    <a:pt x="230" y="515"/>
                  </a:lnTo>
                  <a:lnTo>
                    <a:pt x="230" y="519"/>
                  </a:lnTo>
                  <a:lnTo>
                    <a:pt x="230" y="525"/>
                  </a:lnTo>
                  <a:lnTo>
                    <a:pt x="232" y="529"/>
                  </a:lnTo>
                  <a:lnTo>
                    <a:pt x="232" y="535"/>
                  </a:lnTo>
                  <a:lnTo>
                    <a:pt x="232" y="539"/>
                  </a:lnTo>
                  <a:lnTo>
                    <a:pt x="232" y="543"/>
                  </a:lnTo>
                  <a:lnTo>
                    <a:pt x="232" y="548"/>
                  </a:lnTo>
                  <a:lnTo>
                    <a:pt x="232" y="552"/>
                  </a:lnTo>
                  <a:lnTo>
                    <a:pt x="233" y="556"/>
                  </a:lnTo>
                  <a:lnTo>
                    <a:pt x="233" y="560"/>
                  </a:lnTo>
                  <a:lnTo>
                    <a:pt x="233" y="566"/>
                  </a:lnTo>
                  <a:lnTo>
                    <a:pt x="233" y="569"/>
                  </a:lnTo>
                  <a:lnTo>
                    <a:pt x="233" y="573"/>
                  </a:lnTo>
                  <a:lnTo>
                    <a:pt x="233" y="576"/>
                  </a:lnTo>
                  <a:lnTo>
                    <a:pt x="234" y="580"/>
                  </a:lnTo>
                  <a:lnTo>
                    <a:pt x="234" y="585"/>
                  </a:lnTo>
                  <a:lnTo>
                    <a:pt x="236" y="589"/>
                  </a:lnTo>
                  <a:lnTo>
                    <a:pt x="236" y="592"/>
                  </a:lnTo>
                  <a:lnTo>
                    <a:pt x="237" y="596"/>
                  </a:lnTo>
                  <a:lnTo>
                    <a:pt x="239" y="599"/>
                  </a:lnTo>
                  <a:lnTo>
                    <a:pt x="239" y="603"/>
                  </a:lnTo>
                  <a:lnTo>
                    <a:pt x="239" y="606"/>
                  </a:lnTo>
                  <a:lnTo>
                    <a:pt x="240" y="610"/>
                  </a:lnTo>
                  <a:lnTo>
                    <a:pt x="242" y="613"/>
                  </a:lnTo>
                  <a:lnTo>
                    <a:pt x="242" y="616"/>
                  </a:lnTo>
                  <a:lnTo>
                    <a:pt x="243" y="620"/>
                  </a:lnTo>
                  <a:lnTo>
                    <a:pt x="244" y="623"/>
                  </a:lnTo>
                  <a:lnTo>
                    <a:pt x="246" y="626"/>
                  </a:lnTo>
                  <a:lnTo>
                    <a:pt x="246" y="629"/>
                  </a:lnTo>
                  <a:lnTo>
                    <a:pt x="247" y="631"/>
                  </a:lnTo>
                  <a:lnTo>
                    <a:pt x="249" y="634"/>
                  </a:lnTo>
                  <a:lnTo>
                    <a:pt x="250" y="637"/>
                  </a:lnTo>
                  <a:lnTo>
                    <a:pt x="251" y="640"/>
                  </a:lnTo>
                  <a:lnTo>
                    <a:pt x="253" y="643"/>
                  </a:lnTo>
                  <a:lnTo>
                    <a:pt x="254" y="646"/>
                  </a:lnTo>
                  <a:lnTo>
                    <a:pt x="257" y="651"/>
                  </a:lnTo>
                  <a:lnTo>
                    <a:pt x="259" y="656"/>
                  </a:lnTo>
                  <a:lnTo>
                    <a:pt x="261" y="660"/>
                  </a:lnTo>
                  <a:lnTo>
                    <a:pt x="264" y="666"/>
                  </a:lnTo>
                  <a:lnTo>
                    <a:pt x="267" y="670"/>
                  </a:lnTo>
                  <a:lnTo>
                    <a:pt x="269" y="674"/>
                  </a:lnTo>
                  <a:lnTo>
                    <a:pt x="270" y="678"/>
                  </a:lnTo>
                  <a:lnTo>
                    <a:pt x="273" y="681"/>
                  </a:lnTo>
                  <a:lnTo>
                    <a:pt x="273" y="684"/>
                  </a:lnTo>
                  <a:lnTo>
                    <a:pt x="276" y="688"/>
                  </a:lnTo>
                  <a:lnTo>
                    <a:pt x="276" y="691"/>
                  </a:lnTo>
                  <a:lnTo>
                    <a:pt x="277" y="694"/>
                  </a:lnTo>
                  <a:lnTo>
                    <a:pt x="277" y="700"/>
                  </a:lnTo>
                  <a:lnTo>
                    <a:pt x="277" y="704"/>
                  </a:lnTo>
                  <a:lnTo>
                    <a:pt x="276" y="707"/>
                  </a:lnTo>
                  <a:lnTo>
                    <a:pt x="271" y="711"/>
                  </a:lnTo>
                  <a:lnTo>
                    <a:pt x="266" y="713"/>
                  </a:lnTo>
                  <a:lnTo>
                    <a:pt x="261" y="714"/>
                  </a:lnTo>
                  <a:lnTo>
                    <a:pt x="257" y="714"/>
                  </a:lnTo>
                  <a:lnTo>
                    <a:pt x="251" y="715"/>
                  </a:lnTo>
                  <a:lnTo>
                    <a:pt x="247" y="715"/>
                  </a:lnTo>
                  <a:lnTo>
                    <a:pt x="242" y="715"/>
                  </a:lnTo>
                  <a:lnTo>
                    <a:pt x="239" y="715"/>
                  </a:lnTo>
                  <a:lnTo>
                    <a:pt x="237" y="715"/>
                  </a:lnTo>
                  <a:lnTo>
                    <a:pt x="233" y="715"/>
                  </a:lnTo>
                  <a:lnTo>
                    <a:pt x="232" y="717"/>
                  </a:lnTo>
                  <a:lnTo>
                    <a:pt x="227" y="717"/>
                  </a:lnTo>
                  <a:lnTo>
                    <a:pt x="223" y="718"/>
                  </a:lnTo>
                  <a:lnTo>
                    <a:pt x="220" y="718"/>
                  </a:lnTo>
                  <a:lnTo>
                    <a:pt x="216" y="720"/>
                  </a:lnTo>
                  <a:lnTo>
                    <a:pt x="212" y="721"/>
                  </a:lnTo>
                  <a:lnTo>
                    <a:pt x="207" y="722"/>
                  </a:lnTo>
                  <a:lnTo>
                    <a:pt x="203" y="725"/>
                  </a:lnTo>
                  <a:lnTo>
                    <a:pt x="199" y="727"/>
                  </a:lnTo>
                  <a:lnTo>
                    <a:pt x="193" y="728"/>
                  </a:lnTo>
                  <a:lnTo>
                    <a:pt x="188" y="731"/>
                  </a:lnTo>
                  <a:lnTo>
                    <a:pt x="185" y="734"/>
                  </a:lnTo>
                  <a:lnTo>
                    <a:pt x="182" y="734"/>
                  </a:lnTo>
                  <a:lnTo>
                    <a:pt x="179" y="735"/>
                  </a:lnTo>
                  <a:lnTo>
                    <a:pt x="176" y="738"/>
                  </a:lnTo>
                  <a:lnTo>
                    <a:pt x="172" y="740"/>
                  </a:lnTo>
                  <a:lnTo>
                    <a:pt x="169" y="741"/>
                  </a:lnTo>
                  <a:lnTo>
                    <a:pt x="165" y="742"/>
                  </a:lnTo>
                  <a:lnTo>
                    <a:pt x="162" y="745"/>
                  </a:lnTo>
                  <a:lnTo>
                    <a:pt x="159" y="747"/>
                  </a:lnTo>
                  <a:lnTo>
                    <a:pt x="155" y="750"/>
                  </a:lnTo>
                  <a:lnTo>
                    <a:pt x="152" y="752"/>
                  </a:lnTo>
                  <a:lnTo>
                    <a:pt x="149" y="757"/>
                  </a:lnTo>
                  <a:lnTo>
                    <a:pt x="144" y="758"/>
                  </a:lnTo>
                  <a:lnTo>
                    <a:pt x="139" y="761"/>
                  </a:lnTo>
                  <a:lnTo>
                    <a:pt x="136" y="762"/>
                  </a:lnTo>
                  <a:lnTo>
                    <a:pt x="134" y="765"/>
                  </a:lnTo>
                  <a:lnTo>
                    <a:pt x="131" y="768"/>
                  </a:lnTo>
                  <a:lnTo>
                    <a:pt x="126" y="771"/>
                  </a:lnTo>
                  <a:lnTo>
                    <a:pt x="125" y="772"/>
                  </a:lnTo>
                  <a:lnTo>
                    <a:pt x="122" y="775"/>
                  </a:lnTo>
                  <a:lnTo>
                    <a:pt x="117" y="779"/>
                  </a:lnTo>
                  <a:lnTo>
                    <a:pt x="114" y="784"/>
                  </a:lnTo>
                  <a:lnTo>
                    <a:pt x="108" y="788"/>
                  </a:lnTo>
                  <a:lnTo>
                    <a:pt x="105" y="792"/>
                  </a:lnTo>
                  <a:lnTo>
                    <a:pt x="102" y="796"/>
                  </a:lnTo>
                  <a:lnTo>
                    <a:pt x="99" y="799"/>
                  </a:lnTo>
                  <a:lnTo>
                    <a:pt x="98" y="802"/>
                  </a:lnTo>
                  <a:lnTo>
                    <a:pt x="97" y="808"/>
                  </a:lnTo>
                  <a:lnTo>
                    <a:pt x="94" y="809"/>
                  </a:lnTo>
                  <a:lnTo>
                    <a:pt x="94" y="812"/>
                  </a:lnTo>
                  <a:lnTo>
                    <a:pt x="92" y="816"/>
                  </a:lnTo>
                  <a:lnTo>
                    <a:pt x="92" y="819"/>
                  </a:lnTo>
                  <a:lnTo>
                    <a:pt x="90" y="822"/>
                  </a:lnTo>
                  <a:lnTo>
                    <a:pt x="90" y="826"/>
                  </a:lnTo>
                  <a:lnTo>
                    <a:pt x="87" y="831"/>
                  </a:lnTo>
                  <a:lnTo>
                    <a:pt x="85" y="832"/>
                  </a:lnTo>
                  <a:lnTo>
                    <a:pt x="82" y="833"/>
                  </a:lnTo>
                  <a:lnTo>
                    <a:pt x="78" y="833"/>
                  </a:lnTo>
                  <a:lnTo>
                    <a:pt x="77" y="833"/>
                  </a:lnTo>
                  <a:lnTo>
                    <a:pt x="74" y="833"/>
                  </a:lnTo>
                  <a:lnTo>
                    <a:pt x="71" y="832"/>
                  </a:lnTo>
                  <a:lnTo>
                    <a:pt x="68" y="832"/>
                  </a:lnTo>
                  <a:lnTo>
                    <a:pt x="64" y="829"/>
                  </a:lnTo>
                  <a:lnTo>
                    <a:pt x="60" y="825"/>
                  </a:lnTo>
                  <a:lnTo>
                    <a:pt x="57" y="822"/>
                  </a:lnTo>
                  <a:lnTo>
                    <a:pt x="55" y="819"/>
                  </a:lnTo>
                  <a:lnTo>
                    <a:pt x="53" y="818"/>
                  </a:lnTo>
                  <a:lnTo>
                    <a:pt x="51" y="815"/>
                  </a:lnTo>
                  <a:lnTo>
                    <a:pt x="48" y="809"/>
                  </a:lnTo>
                  <a:lnTo>
                    <a:pt x="47" y="805"/>
                  </a:lnTo>
                  <a:lnTo>
                    <a:pt x="44" y="799"/>
                  </a:lnTo>
                  <a:lnTo>
                    <a:pt x="43" y="795"/>
                  </a:lnTo>
                  <a:lnTo>
                    <a:pt x="40" y="789"/>
                  </a:lnTo>
                  <a:lnTo>
                    <a:pt x="40" y="785"/>
                  </a:lnTo>
                  <a:lnTo>
                    <a:pt x="36" y="779"/>
                  </a:lnTo>
                  <a:lnTo>
                    <a:pt x="34" y="772"/>
                  </a:lnTo>
                  <a:lnTo>
                    <a:pt x="31" y="765"/>
                  </a:lnTo>
                  <a:lnTo>
                    <a:pt x="30" y="759"/>
                  </a:lnTo>
                  <a:lnTo>
                    <a:pt x="28" y="751"/>
                  </a:lnTo>
                  <a:lnTo>
                    <a:pt x="27" y="744"/>
                  </a:lnTo>
                  <a:lnTo>
                    <a:pt x="24" y="735"/>
                  </a:lnTo>
                  <a:lnTo>
                    <a:pt x="21" y="728"/>
                  </a:lnTo>
                  <a:lnTo>
                    <a:pt x="20" y="721"/>
                  </a:lnTo>
                  <a:lnTo>
                    <a:pt x="18" y="713"/>
                  </a:lnTo>
                  <a:lnTo>
                    <a:pt x="16" y="704"/>
                  </a:lnTo>
                  <a:lnTo>
                    <a:pt x="16" y="694"/>
                  </a:lnTo>
                  <a:lnTo>
                    <a:pt x="13" y="686"/>
                  </a:lnTo>
                  <a:lnTo>
                    <a:pt x="13" y="677"/>
                  </a:lnTo>
                  <a:lnTo>
                    <a:pt x="10" y="667"/>
                  </a:lnTo>
                  <a:lnTo>
                    <a:pt x="9" y="657"/>
                  </a:lnTo>
                  <a:lnTo>
                    <a:pt x="7" y="649"/>
                  </a:lnTo>
                  <a:lnTo>
                    <a:pt x="6" y="639"/>
                  </a:lnTo>
                  <a:lnTo>
                    <a:pt x="6" y="629"/>
                  </a:lnTo>
                  <a:lnTo>
                    <a:pt x="4" y="619"/>
                  </a:lnTo>
                  <a:lnTo>
                    <a:pt x="3" y="607"/>
                  </a:lnTo>
                  <a:lnTo>
                    <a:pt x="3" y="599"/>
                  </a:lnTo>
                  <a:lnTo>
                    <a:pt x="1" y="589"/>
                  </a:lnTo>
                  <a:lnTo>
                    <a:pt x="0" y="577"/>
                  </a:lnTo>
                  <a:lnTo>
                    <a:pt x="0" y="567"/>
                  </a:lnTo>
                  <a:lnTo>
                    <a:pt x="0" y="556"/>
                  </a:lnTo>
                  <a:lnTo>
                    <a:pt x="0" y="545"/>
                  </a:lnTo>
                  <a:lnTo>
                    <a:pt x="0" y="535"/>
                  </a:lnTo>
                  <a:lnTo>
                    <a:pt x="0" y="525"/>
                  </a:lnTo>
                  <a:lnTo>
                    <a:pt x="0" y="513"/>
                  </a:lnTo>
                  <a:lnTo>
                    <a:pt x="0" y="502"/>
                  </a:lnTo>
                  <a:lnTo>
                    <a:pt x="0" y="492"/>
                  </a:lnTo>
                  <a:lnTo>
                    <a:pt x="1" y="482"/>
                  </a:lnTo>
                  <a:lnTo>
                    <a:pt x="3" y="469"/>
                  </a:lnTo>
                  <a:lnTo>
                    <a:pt x="3" y="459"/>
                  </a:lnTo>
                  <a:lnTo>
                    <a:pt x="4" y="448"/>
                  </a:lnTo>
                  <a:lnTo>
                    <a:pt x="6" y="438"/>
                  </a:lnTo>
                  <a:lnTo>
                    <a:pt x="9" y="427"/>
                  </a:lnTo>
                  <a:lnTo>
                    <a:pt x="9" y="415"/>
                  </a:lnTo>
                  <a:lnTo>
                    <a:pt x="11" y="405"/>
                  </a:lnTo>
                  <a:lnTo>
                    <a:pt x="13" y="394"/>
                  </a:lnTo>
                  <a:lnTo>
                    <a:pt x="16" y="384"/>
                  </a:lnTo>
                  <a:lnTo>
                    <a:pt x="18" y="374"/>
                  </a:lnTo>
                  <a:lnTo>
                    <a:pt x="21" y="363"/>
                  </a:lnTo>
                  <a:lnTo>
                    <a:pt x="24" y="354"/>
                  </a:lnTo>
                  <a:lnTo>
                    <a:pt x="27" y="343"/>
                  </a:lnTo>
                  <a:lnTo>
                    <a:pt x="30" y="333"/>
                  </a:lnTo>
                  <a:lnTo>
                    <a:pt x="34" y="324"/>
                  </a:lnTo>
                  <a:lnTo>
                    <a:pt x="40" y="313"/>
                  </a:lnTo>
                  <a:lnTo>
                    <a:pt x="44" y="304"/>
                  </a:lnTo>
                  <a:close/>
                </a:path>
              </a:pathLst>
            </a:custGeom>
            <a:solidFill>
              <a:srgbClr val="2A40E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9" name="Freeform 13"/>
            <p:cNvSpPr>
              <a:spLocks/>
            </p:cNvSpPr>
            <p:nvPr/>
          </p:nvSpPr>
          <p:spPr bwMode="auto">
            <a:xfrm>
              <a:off x="1923" y="937"/>
              <a:ext cx="81" cy="29"/>
            </a:xfrm>
            <a:custGeom>
              <a:avLst/>
              <a:gdLst>
                <a:gd name="T0" fmla="*/ 9 w 243"/>
                <a:gd name="T1" fmla="*/ 0 h 87"/>
                <a:gd name="T2" fmla="*/ 10 w 243"/>
                <a:gd name="T3" fmla="*/ 0 h 87"/>
                <a:gd name="T4" fmla="*/ 12 w 243"/>
                <a:gd name="T5" fmla="*/ 0 h 87"/>
                <a:gd name="T6" fmla="*/ 13 w 243"/>
                <a:gd name="T7" fmla="*/ 0 h 87"/>
                <a:gd name="T8" fmla="*/ 14 w 243"/>
                <a:gd name="T9" fmla="*/ 0 h 87"/>
                <a:gd name="T10" fmla="*/ 15 w 243"/>
                <a:gd name="T11" fmla="*/ 0 h 87"/>
                <a:gd name="T12" fmla="*/ 17 w 243"/>
                <a:gd name="T13" fmla="*/ 0 h 87"/>
                <a:gd name="T14" fmla="*/ 18 w 243"/>
                <a:gd name="T15" fmla="*/ 0 h 87"/>
                <a:gd name="T16" fmla="*/ 19 w 243"/>
                <a:gd name="T17" fmla="*/ 1 h 87"/>
                <a:gd name="T18" fmla="*/ 21 w 243"/>
                <a:gd name="T19" fmla="*/ 1 h 87"/>
                <a:gd name="T20" fmla="*/ 22 w 243"/>
                <a:gd name="T21" fmla="*/ 2 h 87"/>
                <a:gd name="T22" fmla="*/ 24 w 243"/>
                <a:gd name="T23" fmla="*/ 3 h 87"/>
                <a:gd name="T24" fmla="*/ 25 w 243"/>
                <a:gd name="T25" fmla="*/ 3 h 87"/>
                <a:gd name="T26" fmla="*/ 26 w 243"/>
                <a:gd name="T27" fmla="*/ 4 h 87"/>
                <a:gd name="T28" fmla="*/ 27 w 243"/>
                <a:gd name="T29" fmla="*/ 5 h 87"/>
                <a:gd name="T30" fmla="*/ 26 w 243"/>
                <a:gd name="T31" fmla="*/ 6 h 87"/>
                <a:gd name="T32" fmla="*/ 25 w 243"/>
                <a:gd name="T33" fmla="*/ 7 h 87"/>
                <a:gd name="T34" fmla="*/ 24 w 243"/>
                <a:gd name="T35" fmla="*/ 7 h 87"/>
                <a:gd name="T36" fmla="*/ 23 w 243"/>
                <a:gd name="T37" fmla="*/ 6 h 87"/>
                <a:gd name="T38" fmla="*/ 22 w 243"/>
                <a:gd name="T39" fmla="*/ 6 h 87"/>
                <a:gd name="T40" fmla="*/ 20 w 243"/>
                <a:gd name="T41" fmla="*/ 6 h 87"/>
                <a:gd name="T42" fmla="*/ 19 w 243"/>
                <a:gd name="T43" fmla="*/ 6 h 87"/>
                <a:gd name="T44" fmla="*/ 18 w 243"/>
                <a:gd name="T45" fmla="*/ 5 h 87"/>
                <a:gd name="T46" fmla="*/ 16 w 243"/>
                <a:gd name="T47" fmla="*/ 5 h 87"/>
                <a:gd name="T48" fmla="*/ 15 w 243"/>
                <a:gd name="T49" fmla="*/ 5 h 87"/>
                <a:gd name="T50" fmla="*/ 13 w 243"/>
                <a:gd name="T51" fmla="*/ 6 h 87"/>
                <a:gd name="T52" fmla="*/ 11 w 243"/>
                <a:gd name="T53" fmla="*/ 6 h 87"/>
                <a:gd name="T54" fmla="*/ 10 w 243"/>
                <a:gd name="T55" fmla="*/ 7 h 87"/>
                <a:gd name="T56" fmla="*/ 9 w 243"/>
                <a:gd name="T57" fmla="*/ 7 h 87"/>
                <a:gd name="T58" fmla="*/ 7 w 243"/>
                <a:gd name="T59" fmla="*/ 8 h 87"/>
                <a:gd name="T60" fmla="*/ 6 w 243"/>
                <a:gd name="T61" fmla="*/ 9 h 87"/>
                <a:gd name="T62" fmla="*/ 5 w 243"/>
                <a:gd name="T63" fmla="*/ 9 h 87"/>
                <a:gd name="T64" fmla="*/ 4 w 243"/>
                <a:gd name="T65" fmla="*/ 9 h 87"/>
                <a:gd name="T66" fmla="*/ 3 w 243"/>
                <a:gd name="T67" fmla="*/ 10 h 87"/>
                <a:gd name="T68" fmla="*/ 1 w 243"/>
                <a:gd name="T69" fmla="*/ 9 h 87"/>
                <a:gd name="T70" fmla="*/ 0 w 243"/>
                <a:gd name="T71" fmla="*/ 8 h 87"/>
                <a:gd name="T72" fmla="*/ 0 w 243"/>
                <a:gd name="T73" fmla="*/ 7 h 87"/>
                <a:gd name="T74" fmla="*/ 0 w 243"/>
                <a:gd name="T75" fmla="*/ 6 h 87"/>
                <a:gd name="T76" fmla="*/ 1 w 243"/>
                <a:gd name="T77" fmla="*/ 4 h 87"/>
                <a:gd name="T78" fmla="*/ 2 w 243"/>
                <a:gd name="T79" fmla="*/ 4 h 87"/>
                <a:gd name="T80" fmla="*/ 3 w 243"/>
                <a:gd name="T81" fmla="*/ 3 h 87"/>
                <a:gd name="T82" fmla="*/ 4 w 243"/>
                <a:gd name="T83" fmla="*/ 2 h 87"/>
                <a:gd name="T84" fmla="*/ 5 w 243"/>
                <a:gd name="T85" fmla="*/ 2 h 87"/>
                <a:gd name="T86" fmla="*/ 7 w 243"/>
                <a:gd name="T87" fmla="*/ 1 h 87"/>
                <a:gd name="T88" fmla="*/ 8 w 243"/>
                <a:gd name="T89" fmla="*/ 1 h 87"/>
                <a:gd name="T90" fmla="*/ 9 w 243"/>
                <a:gd name="T91" fmla="*/ 1 h 8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3" h="87">
                  <a:moveTo>
                    <a:pt x="77" y="6"/>
                  </a:moveTo>
                  <a:lnTo>
                    <a:pt x="80" y="4"/>
                  </a:lnTo>
                  <a:lnTo>
                    <a:pt x="83" y="3"/>
                  </a:lnTo>
                  <a:lnTo>
                    <a:pt x="86" y="3"/>
                  </a:lnTo>
                  <a:lnTo>
                    <a:pt x="90" y="3"/>
                  </a:lnTo>
                  <a:lnTo>
                    <a:pt x="94" y="1"/>
                  </a:lnTo>
                  <a:lnTo>
                    <a:pt x="96" y="0"/>
                  </a:lnTo>
                  <a:lnTo>
                    <a:pt x="100" y="0"/>
                  </a:lnTo>
                  <a:lnTo>
                    <a:pt x="104" y="0"/>
                  </a:lnTo>
                  <a:lnTo>
                    <a:pt x="107" y="0"/>
                  </a:lnTo>
                  <a:lnTo>
                    <a:pt x="111" y="0"/>
                  </a:lnTo>
                  <a:lnTo>
                    <a:pt x="114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26" y="0"/>
                  </a:lnTo>
                  <a:lnTo>
                    <a:pt x="130" y="0"/>
                  </a:lnTo>
                  <a:lnTo>
                    <a:pt x="134" y="0"/>
                  </a:lnTo>
                  <a:lnTo>
                    <a:pt x="137" y="0"/>
                  </a:lnTo>
                  <a:lnTo>
                    <a:pt x="141" y="0"/>
                  </a:lnTo>
                  <a:lnTo>
                    <a:pt x="145" y="1"/>
                  </a:lnTo>
                  <a:lnTo>
                    <a:pt x="150" y="3"/>
                  </a:lnTo>
                  <a:lnTo>
                    <a:pt x="154" y="3"/>
                  </a:lnTo>
                  <a:lnTo>
                    <a:pt x="157" y="3"/>
                  </a:lnTo>
                  <a:lnTo>
                    <a:pt x="161" y="4"/>
                  </a:lnTo>
                  <a:lnTo>
                    <a:pt x="165" y="6"/>
                  </a:lnTo>
                  <a:lnTo>
                    <a:pt x="170" y="7"/>
                  </a:lnTo>
                  <a:lnTo>
                    <a:pt x="175" y="7"/>
                  </a:lnTo>
                  <a:lnTo>
                    <a:pt x="180" y="10"/>
                  </a:lnTo>
                  <a:lnTo>
                    <a:pt x="182" y="11"/>
                  </a:lnTo>
                  <a:lnTo>
                    <a:pt x="188" y="13"/>
                  </a:lnTo>
                  <a:lnTo>
                    <a:pt x="192" y="16"/>
                  </a:lnTo>
                  <a:lnTo>
                    <a:pt x="197" y="17"/>
                  </a:lnTo>
                  <a:lnTo>
                    <a:pt x="202" y="18"/>
                  </a:lnTo>
                  <a:lnTo>
                    <a:pt x="207" y="21"/>
                  </a:lnTo>
                  <a:lnTo>
                    <a:pt x="211" y="23"/>
                  </a:lnTo>
                  <a:lnTo>
                    <a:pt x="214" y="26"/>
                  </a:lnTo>
                  <a:lnTo>
                    <a:pt x="218" y="27"/>
                  </a:lnTo>
                  <a:lnTo>
                    <a:pt x="221" y="28"/>
                  </a:lnTo>
                  <a:lnTo>
                    <a:pt x="224" y="31"/>
                  </a:lnTo>
                  <a:lnTo>
                    <a:pt x="228" y="33"/>
                  </a:lnTo>
                  <a:lnTo>
                    <a:pt x="231" y="36"/>
                  </a:lnTo>
                  <a:lnTo>
                    <a:pt x="235" y="37"/>
                  </a:lnTo>
                  <a:lnTo>
                    <a:pt x="238" y="40"/>
                  </a:lnTo>
                  <a:lnTo>
                    <a:pt x="241" y="43"/>
                  </a:lnTo>
                  <a:lnTo>
                    <a:pt x="243" y="45"/>
                  </a:lnTo>
                  <a:lnTo>
                    <a:pt x="243" y="50"/>
                  </a:lnTo>
                  <a:lnTo>
                    <a:pt x="241" y="54"/>
                  </a:lnTo>
                  <a:lnTo>
                    <a:pt x="238" y="55"/>
                  </a:lnTo>
                  <a:lnTo>
                    <a:pt x="235" y="57"/>
                  </a:lnTo>
                  <a:lnTo>
                    <a:pt x="232" y="58"/>
                  </a:lnTo>
                  <a:lnTo>
                    <a:pt x="228" y="60"/>
                  </a:lnTo>
                  <a:lnTo>
                    <a:pt x="222" y="60"/>
                  </a:lnTo>
                  <a:lnTo>
                    <a:pt x="216" y="60"/>
                  </a:lnTo>
                  <a:lnTo>
                    <a:pt x="214" y="60"/>
                  </a:lnTo>
                  <a:lnTo>
                    <a:pt x="211" y="60"/>
                  </a:lnTo>
                  <a:lnTo>
                    <a:pt x="208" y="60"/>
                  </a:lnTo>
                  <a:lnTo>
                    <a:pt x="205" y="58"/>
                  </a:lnTo>
                  <a:lnTo>
                    <a:pt x="202" y="57"/>
                  </a:lnTo>
                  <a:lnTo>
                    <a:pt x="198" y="57"/>
                  </a:lnTo>
                  <a:lnTo>
                    <a:pt x="194" y="55"/>
                  </a:lnTo>
                  <a:lnTo>
                    <a:pt x="191" y="54"/>
                  </a:lnTo>
                  <a:lnTo>
                    <a:pt x="188" y="54"/>
                  </a:lnTo>
                  <a:lnTo>
                    <a:pt x="184" y="53"/>
                  </a:lnTo>
                  <a:lnTo>
                    <a:pt x="181" y="53"/>
                  </a:lnTo>
                  <a:lnTo>
                    <a:pt x="177" y="51"/>
                  </a:lnTo>
                  <a:lnTo>
                    <a:pt x="174" y="50"/>
                  </a:lnTo>
                  <a:lnTo>
                    <a:pt x="168" y="50"/>
                  </a:lnTo>
                  <a:lnTo>
                    <a:pt x="164" y="47"/>
                  </a:lnTo>
                  <a:lnTo>
                    <a:pt x="161" y="47"/>
                  </a:lnTo>
                  <a:lnTo>
                    <a:pt x="157" y="47"/>
                  </a:lnTo>
                  <a:lnTo>
                    <a:pt x="151" y="45"/>
                  </a:lnTo>
                  <a:lnTo>
                    <a:pt x="148" y="45"/>
                  </a:lnTo>
                  <a:lnTo>
                    <a:pt x="143" y="47"/>
                  </a:lnTo>
                  <a:lnTo>
                    <a:pt x="138" y="47"/>
                  </a:lnTo>
                  <a:lnTo>
                    <a:pt x="133" y="47"/>
                  </a:lnTo>
                  <a:lnTo>
                    <a:pt x="128" y="47"/>
                  </a:lnTo>
                  <a:lnTo>
                    <a:pt x="124" y="50"/>
                  </a:lnTo>
                  <a:lnTo>
                    <a:pt x="118" y="51"/>
                  </a:lnTo>
                  <a:lnTo>
                    <a:pt x="113" y="53"/>
                  </a:lnTo>
                  <a:lnTo>
                    <a:pt x="108" y="54"/>
                  </a:lnTo>
                  <a:lnTo>
                    <a:pt x="103" y="57"/>
                  </a:lnTo>
                  <a:lnTo>
                    <a:pt x="100" y="58"/>
                  </a:lnTo>
                  <a:lnTo>
                    <a:pt x="97" y="60"/>
                  </a:lnTo>
                  <a:lnTo>
                    <a:pt x="94" y="60"/>
                  </a:lnTo>
                  <a:lnTo>
                    <a:pt x="93" y="63"/>
                  </a:lnTo>
                  <a:lnTo>
                    <a:pt x="86" y="64"/>
                  </a:lnTo>
                  <a:lnTo>
                    <a:pt x="81" y="67"/>
                  </a:lnTo>
                  <a:lnTo>
                    <a:pt x="76" y="68"/>
                  </a:lnTo>
                  <a:lnTo>
                    <a:pt x="72" y="71"/>
                  </a:lnTo>
                  <a:lnTo>
                    <a:pt x="67" y="71"/>
                  </a:lnTo>
                  <a:lnTo>
                    <a:pt x="63" y="74"/>
                  </a:lnTo>
                  <a:lnTo>
                    <a:pt x="57" y="75"/>
                  </a:lnTo>
                  <a:lnTo>
                    <a:pt x="53" y="78"/>
                  </a:lnTo>
                  <a:lnTo>
                    <a:pt x="49" y="78"/>
                  </a:lnTo>
                  <a:lnTo>
                    <a:pt x="46" y="81"/>
                  </a:lnTo>
                  <a:lnTo>
                    <a:pt x="42" y="81"/>
                  </a:lnTo>
                  <a:lnTo>
                    <a:pt x="39" y="84"/>
                  </a:lnTo>
                  <a:lnTo>
                    <a:pt x="36" y="84"/>
                  </a:lnTo>
                  <a:lnTo>
                    <a:pt x="32" y="85"/>
                  </a:lnTo>
                  <a:lnTo>
                    <a:pt x="29" y="85"/>
                  </a:lnTo>
                  <a:lnTo>
                    <a:pt x="26" y="87"/>
                  </a:lnTo>
                  <a:lnTo>
                    <a:pt x="23" y="87"/>
                  </a:lnTo>
                  <a:lnTo>
                    <a:pt x="20" y="87"/>
                  </a:lnTo>
                  <a:lnTo>
                    <a:pt x="15" y="87"/>
                  </a:lnTo>
                  <a:lnTo>
                    <a:pt x="10" y="85"/>
                  </a:lnTo>
                  <a:lnTo>
                    <a:pt x="6" y="82"/>
                  </a:lnTo>
                  <a:lnTo>
                    <a:pt x="3" y="80"/>
                  </a:lnTo>
                  <a:lnTo>
                    <a:pt x="2" y="75"/>
                  </a:lnTo>
                  <a:lnTo>
                    <a:pt x="0" y="71"/>
                  </a:lnTo>
                  <a:lnTo>
                    <a:pt x="0" y="68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2" y="54"/>
                  </a:lnTo>
                  <a:lnTo>
                    <a:pt x="5" y="50"/>
                  </a:lnTo>
                  <a:lnTo>
                    <a:pt x="9" y="44"/>
                  </a:lnTo>
                  <a:lnTo>
                    <a:pt x="12" y="40"/>
                  </a:lnTo>
                  <a:lnTo>
                    <a:pt x="15" y="37"/>
                  </a:lnTo>
                  <a:lnTo>
                    <a:pt x="18" y="36"/>
                  </a:lnTo>
                  <a:lnTo>
                    <a:pt x="20" y="33"/>
                  </a:lnTo>
                  <a:lnTo>
                    <a:pt x="23" y="31"/>
                  </a:lnTo>
                  <a:lnTo>
                    <a:pt x="26" y="28"/>
                  </a:lnTo>
                  <a:lnTo>
                    <a:pt x="29" y="26"/>
                  </a:lnTo>
                  <a:lnTo>
                    <a:pt x="32" y="24"/>
                  </a:lnTo>
                  <a:lnTo>
                    <a:pt x="36" y="23"/>
                  </a:lnTo>
                  <a:lnTo>
                    <a:pt x="39" y="21"/>
                  </a:lnTo>
                  <a:lnTo>
                    <a:pt x="42" y="18"/>
                  </a:lnTo>
                  <a:lnTo>
                    <a:pt x="46" y="17"/>
                  </a:lnTo>
                  <a:lnTo>
                    <a:pt x="49" y="16"/>
                  </a:lnTo>
                  <a:lnTo>
                    <a:pt x="52" y="14"/>
                  </a:lnTo>
                  <a:lnTo>
                    <a:pt x="56" y="13"/>
                  </a:lnTo>
                  <a:lnTo>
                    <a:pt x="59" y="10"/>
                  </a:lnTo>
                  <a:lnTo>
                    <a:pt x="64" y="10"/>
                  </a:lnTo>
                  <a:lnTo>
                    <a:pt x="67" y="7"/>
                  </a:lnTo>
                  <a:lnTo>
                    <a:pt x="70" y="7"/>
                  </a:lnTo>
                  <a:lnTo>
                    <a:pt x="73" y="6"/>
                  </a:lnTo>
                  <a:lnTo>
                    <a:pt x="77" y="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0" name="Freeform 14"/>
            <p:cNvSpPr>
              <a:spLocks/>
            </p:cNvSpPr>
            <p:nvPr/>
          </p:nvSpPr>
          <p:spPr bwMode="auto">
            <a:xfrm>
              <a:off x="2190" y="1213"/>
              <a:ext cx="34" cy="110"/>
            </a:xfrm>
            <a:custGeom>
              <a:avLst/>
              <a:gdLst>
                <a:gd name="T0" fmla="*/ 2 w 102"/>
                <a:gd name="T1" fmla="*/ 12 h 330"/>
                <a:gd name="T2" fmla="*/ 2 w 102"/>
                <a:gd name="T3" fmla="*/ 13 h 330"/>
                <a:gd name="T4" fmla="*/ 2 w 102"/>
                <a:gd name="T5" fmla="*/ 14 h 330"/>
                <a:gd name="T6" fmla="*/ 2 w 102"/>
                <a:gd name="T7" fmla="*/ 16 h 330"/>
                <a:gd name="T8" fmla="*/ 2 w 102"/>
                <a:gd name="T9" fmla="*/ 17 h 330"/>
                <a:gd name="T10" fmla="*/ 2 w 102"/>
                <a:gd name="T11" fmla="*/ 19 h 330"/>
                <a:gd name="T12" fmla="*/ 2 w 102"/>
                <a:gd name="T13" fmla="*/ 20 h 330"/>
                <a:gd name="T14" fmla="*/ 2 w 102"/>
                <a:gd name="T15" fmla="*/ 22 h 330"/>
                <a:gd name="T16" fmla="*/ 2 w 102"/>
                <a:gd name="T17" fmla="*/ 23 h 330"/>
                <a:gd name="T18" fmla="*/ 2 w 102"/>
                <a:gd name="T19" fmla="*/ 25 h 330"/>
                <a:gd name="T20" fmla="*/ 2 w 102"/>
                <a:gd name="T21" fmla="*/ 27 h 330"/>
                <a:gd name="T22" fmla="*/ 2 w 102"/>
                <a:gd name="T23" fmla="*/ 28 h 330"/>
                <a:gd name="T24" fmla="*/ 2 w 102"/>
                <a:gd name="T25" fmla="*/ 29 h 330"/>
                <a:gd name="T26" fmla="*/ 2 w 102"/>
                <a:gd name="T27" fmla="*/ 30 h 330"/>
                <a:gd name="T28" fmla="*/ 2 w 102"/>
                <a:gd name="T29" fmla="*/ 32 h 330"/>
                <a:gd name="T30" fmla="*/ 2 w 102"/>
                <a:gd name="T31" fmla="*/ 33 h 330"/>
                <a:gd name="T32" fmla="*/ 2 w 102"/>
                <a:gd name="T33" fmla="*/ 34 h 330"/>
                <a:gd name="T34" fmla="*/ 3 w 102"/>
                <a:gd name="T35" fmla="*/ 35 h 330"/>
                <a:gd name="T36" fmla="*/ 4 w 102"/>
                <a:gd name="T37" fmla="*/ 36 h 330"/>
                <a:gd name="T38" fmla="*/ 5 w 102"/>
                <a:gd name="T39" fmla="*/ 36 h 330"/>
                <a:gd name="T40" fmla="*/ 7 w 102"/>
                <a:gd name="T41" fmla="*/ 36 h 330"/>
                <a:gd name="T42" fmla="*/ 8 w 102"/>
                <a:gd name="T43" fmla="*/ 36 h 330"/>
                <a:gd name="T44" fmla="*/ 9 w 102"/>
                <a:gd name="T45" fmla="*/ 35 h 330"/>
                <a:gd name="T46" fmla="*/ 10 w 102"/>
                <a:gd name="T47" fmla="*/ 34 h 330"/>
                <a:gd name="T48" fmla="*/ 11 w 102"/>
                <a:gd name="T49" fmla="*/ 33 h 330"/>
                <a:gd name="T50" fmla="*/ 11 w 102"/>
                <a:gd name="T51" fmla="*/ 31 h 330"/>
                <a:gd name="T52" fmla="*/ 11 w 102"/>
                <a:gd name="T53" fmla="*/ 30 h 330"/>
                <a:gd name="T54" fmla="*/ 11 w 102"/>
                <a:gd name="T55" fmla="*/ 28 h 330"/>
                <a:gd name="T56" fmla="*/ 11 w 102"/>
                <a:gd name="T57" fmla="*/ 27 h 330"/>
                <a:gd name="T58" fmla="*/ 11 w 102"/>
                <a:gd name="T59" fmla="*/ 25 h 330"/>
                <a:gd name="T60" fmla="*/ 11 w 102"/>
                <a:gd name="T61" fmla="*/ 24 h 330"/>
                <a:gd name="T62" fmla="*/ 11 w 102"/>
                <a:gd name="T63" fmla="*/ 23 h 330"/>
                <a:gd name="T64" fmla="*/ 11 w 102"/>
                <a:gd name="T65" fmla="*/ 22 h 330"/>
                <a:gd name="T66" fmla="*/ 10 w 102"/>
                <a:gd name="T67" fmla="*/ 21 h 330"/>
                <a:gd name="T68" fmla="*/ 10 w 102"/>
                <a:gd name="T69" fmla="*/ 19 h 330"/>
                <a:gd name="T70" fmla="*/ 10 w 102"/>
                <a:gd name="T71" fmla="*/ 18 h 330"/>
                <a:gd name="T72" fmla="*/ 9 w 102"/>
                <a:gd name="T73" fmla="*/ 16 h 330"/>
                <a:gd name="T74" fmla="*/ 9 w 102"/>
                <a:gd name="T75" fmla="*/ 14 h 330"/>
                <a:gd name="T76" fmla="*/ 8 w 102"/>
                <a:gd name="T77" fmla="*/ 13 h 330"/>
                <a:gd name="T78" fmla="*/ 8 w 102"/>
                <a:gd name="T79" fmla="*/ 11 h 330"/>
                <a:gd name="T80" fmla="*/ 7 w 102"/>
                <a:gd name="T81" fmla="*/ 9 h 330"/>
                <a:gd name="T82" fmla="*/ 7 w 102"/>
                <a:gd name="T83" fmla="*/ 8 h 330"/>
                <a:gd name="T84" fmla="*/ 6 w 102"/>
                <a:gd name="T85" fmla="*/ 6 h 330"/>
                <a:gd name="T86" fmla="*/ 6 w 102"/>
                <a:gd name="T87" fmla="*/ 5 h 330"/>
                <a:gd name="T88" fmla="*/ 5 w 102"/>
                <a:gd name="T89" fmla="*/ 3 h 330"/>
                <a:gd name="T90" fmla="*/ 4 w 102"/>
                <a:gd name="T91" fmla="*/ 2 h 330"/>
                <a:gd name="T92" fmla="*/ 4 w 102"/>
                <a:gd name="T93" fmla="*/ 2 h 330"/>
                <a:gd name="T94" fmla="*/ 3 w 102"/>
                <a:gd name="T95" fmla="*/ 0 h 330"/>
                <a:gd name="T96" fmla="*/ 2 w 102"/>
                <a:gd name="T97" fmla="*/ 0 h 330"/>
                <a:gd name="T98" fmla="*/ 0 w 102"/>
                <a:gd name="T99" fmla="*/ 2 h 330"/>
                <a:gd name="T100" fmla="*/ 0 w 102"/>
                <a:gd name="T101" fmla="*/ 2 h 330"/>
                <a:gd name="T102" fmla="*/ 0 w 102"/>
                <a:gd name="T103" fmla="*/ 4 h 330"/>
                <a:gd name="T104" fmla="*/ 0 w 102"/>
                <a:gd name="T105" fmla="*/ 5 h 330"/>
                <a:gd name="T106" fmla="*/ 0 w 102"/>
                <a:gd name="T107" fmla="*/ 6 h 330"/>
                <a:gd name="T108" fmla="*/ 1 w 102"/>
                <a:gd name="T109" fmla="*/ 7 h 330"/>
                <a:gd name="T110" fmla="*/ 1 w 102"/>
                <a:gd name="T111" fmla="*/ 9 h 330"/>
                <a:gd name="T112" fmla="*/ 2 w 102"/>
                <a:gd name="T113" fmla="*/ 9 h 330"/>
                <a:gd name="T114" fmla="*/ 2 w 102"/>
                <a:gd name="T115" fmla="*/ 11 h 33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02" h="330">
                  <a:moveTo>
                    <a:pt x="18" y="99"/>
                  </a:moveTo>
                  <a:lnTo>
                    <a:pt x="18" y="102"/>
                  </a:lnTo>
                  <a:lnTo>
                    <a:pt x="18" y="105"/>
                  </a:lnTo>
                  <a:lnTo>
                    <a:pt x="18" y="109"/>
                  </a:lnTo>
                  <a:lnTo>
                    <a:pt x="20" y="112"/>
                  </a:lnTo>
                  <a:lnTo>
                    <a:pt x="20" y="116"/>
                  </a:lnTo>
                  <a:lnTo>
                    <a:pt x="21" y="119"/>
                  </a:lnTo>
                  <a:lnTo>
                    <a:pt x="21" y="125"/>
                  </a:lnTo>
                  <a:lnTo>
                    <a:pt x="21" y="129"/>
                  </a:lnTo>
                  <a:lnTo>
                    <a:pt x="21" y="132"/>
                  </a:lnTo>
                  <a:lnTo>
                    <a:pt x="21" y="136"/>
                  </a:lnTo>
                  <a:lnTo>
                    <a:pt x="21" y="140"/>
                  </a:lnTo>
                  <a:lnTo>
                    <a:pt x="21" y="145"/>
                  </a:lnTo>
                  <a:lnTo>
                    <a:pt x="21" y="150"/>
                  </a:lnTo>
                  <a:lnTo>
                    <a:pt x="21" y="155"/>
                  </a:lnTo>
                  <a:lnTo>
                    <a:pt x="21" y="159"/>
                  </a:lnTo>
                  <a:lnTo>
                    <a:pt x="23" y="163"/>
                  </a:lnTo>
                  <a:lnTo>
                    <a:pt x="21" y="168"/>
                  </a:lnTo>
                  <a:lnTo>
                    <a:pt x="21" y="172"/>
                  </a:lnTo>
                  <a:lnTo>
                    <a:pt x="21" y="177"/>
                  </a:lnTo>
                  <a:lnTo>
                    <a:pt x="21" y="182"/>
                  </a:lnTo>
                  <a:lnTo>
                    <a:pt x="20" y="187"/>
                  </a:lnTo>
                  <a:lnTo>
                    <a:pt x="20" y="190"/>
                  </a:lnTo>
                  <a:lnTo>
                    <a:pt x="20" y="196"/>
                  </a:lnTo>
                  <a:lnTo>
                    <a:pt x="20" y="200"/>
                  </a:lnTo>
                  <a:lnTo>
                    <a:pt x="18" y="206"/>
                  </a:lnTo>
                  <a:lnTo>
                    <a:pt x="18" y="210"/>
                  </a:lnTo>
                  <a:lnTo>
                    <a:pt x="18" y="214"/>
                  </a:lnTo>
                  <a:lnTo>
                    <a:pt x="18" y="219"/>
                  </a:lnTo>
                  <a:lnTo>
                    <a:pt x="18" y="224"/>
                  </a:lnTo>
                  <a:lnTo>
                    <a:pt x="18" y="227"/>
                  </a:lnTo>
                  <a:lnTo>
                    <a:pt x="18" y="233"/>
                  </a:lnTo>
                  <a:lnTo>
                    <a:pt x="18" y="239"/>
                  </a:lnTo>
                  <a:lnTo>
                    <a:pt x="17" y="243"/>
                  </a:lnTo>
                  <a:lnTo>
                    <a:pt x="17" y="246"/>
                  </a:lnTo>
                  <a:lnTo>
                    <a:pt x="15" y="250"/>
                  </a:lnTo>
                  <a:lnTo>
                    <a:pt x="15" y="254"/>
                  </a:lnTo>
                  <a:lnTo>
                    <a:pt x="15" y="259"/>
                  </a:lnTo>
                  <a:lnTo>
                    <a:pt x="15" y="263"/>
                  </a:lnTo>
                  <a:lnTo>
                    <a:pt x="15" y="267"/>
                  </a:lnTo>
                  <a:lnTo>
                    <a:pt x="17" y="271"/>
                  </a:lnTo>
                  <a:lnTo>
                    <a:pt x="17" y="274"/>
                  </a:lnTo>
                  <a:lnTo>
                    <a:pt x="17" y="278"/>
                  </a:lnTo>
                  <a:lnTo>
                    <a:pt x="17" y="281"/>
                  </a:lnTo>
                  <a:lnTo>
                    <a:pt x="17" y="287"/>
                  </a:lnTo>
                  <a:lnTo>
                    <a:pt x="17" y="290"/>
                  </a:lnTo>
                  <a:lnTo>
                    <a:pt x="18" y="293"/>
                  </a:lnTo>
                  <a:lnTo>
                    <a:pt x="18" y="296"/>
                  </a:lnTo>
                  <a:lnTo>
                    <a:pt x="18" y="300"/>
                  </a:lnTo>
                  <a:lnTo>
                    <a:pt x="18" y="303"/>
                  </a:lnTo>
                  <a:lnTo>
                    <a:pt x="20" y="305"/>
                  </a:lnTo>
                  <a:lnTo>
                    <a:pt x="21" y="308"/>
                  </a:lnTo>
                  <a:lnTo>
                    <a:pt x="23" y="310"/>
                  </a:lnTo>
                  <a:lnTo>
                    <a:pt x="25" y="315"/>
                  </a:lnTo>
                  <a:lnTo>
                    <a:pt x="28" y="320"/>
                  </a:lnTo>
                  <a:lnTo>
                    <a:pt x="31" y="323"/>
                  </a:lnTo>
                  <a:lnTo>
                    <a:pt x="34" y="325"/>
                  </a:lnTo>
                  <a:lnTo>
                    <a:pt x="40" y="327"/>
                  </a:lnTo>
                  <a:lnTo>
                    <a:pt x="44" y="328"/>
                  </a:lnTo>
                  <a:lnTo>
                    <a:pt x="48" y="328"/>
                  </a:lnTo>
                  <a:lnTo>
                    <a:pt x="54" y="330"/>
                  </a:lnTo>
                  <a:lnTo>
                    <a:pt x="58" y="328"/>
                  </a:lnTo>
                  <a:lnTo>
                    <a:pt x="62" y="328"/>
                  </a:lnTo>
                  <a:lnTo>
                    <a:pt x="65" y="327"/>
                  </a:lnTo>
                  <a:lnTo>
                    <a:pt x="69" y="325"/>
                  </a:lnTo>
                  <a:lnTo>
                    <a:pt x="72" y="324"/>
                  </a:lnTo>
                  <a:lnTo>
                    <a:pt x="77" y="323"/>
                  </a:lnTo>
                  <a:lnTo>
                    <a:pt x="79" y="320"/>
                  </a:lnTo>
                  <a:lnTo>
                    <a:pt x="82" y="317"/>
                  </a:lnTo>
                  <a:lnTo>
                    <a:pt x="85" y="314"/>
                  </a:lnTo>
                  <a:lnTo>
                    <a:pt x="87" y="311"/>
                  </a:lnTo>
                  <a:lnTo>
                    <a:pt x="89" y="308"/>
                  </a:lnTo>
                  <a:lnTo>
                    <a:pt x="91" y="304"/>
                  </a:lnTo>
                  <a:lnTo>
                    <a:pt x="92" y="300"/>
                  </a:lnTo>
                  <a:lnTo>
                    <a:pt x="95" y="297"/>
                  </a:lnTo>
                  <a:lnTo>
                    <a:pt x="95" y="293"/>
                  </a:lnTo>
                  <a:lnTo>
                    <a:pt x="96" y="288"/>
                  </a:lnTo>
                  <a:lnTo>
                    <a:pt x="98" y="283"/>
                  </a:lnTo>
                  <a:lnTo>
                    <a:pt x="99" y="278"/>
                  </a:lnTo>
                  <a:lnTo>
                    <a:pt x="99" y="274"/>
                  </a:lnTo>
                  <a:lnTo>
                    <a:pt x="99" y="270"/>
                  </a:lnTo>
                  <a:lnTo>
                    <a:pt x="101" y="266"/>
                  </a:lnTo>
                  <a:lnTo>
                    <a:pt x="102" y="260"/>
                  </a:lnTo>
                  <a:lnTo>
                    <a:pt x="102" y="256"/>
                  </a:lnTo>
                  <a:lnTo>
                    <a:pt x="102" y="250"/>
                  </a:lnTo>
                  <a:lnTo>
                    <a:pt x="102" y="244"/>
                  </a:lnTo>
                  <a:lnTo>
                    <a:pt x="102" y="240"/>
                  </a:lnTo>
                  <a:lnTo>
                    <a:pt x="102" y="236"/>
                  </a:lnTo>
                  <a:lnTo>
                    <a:pt x="102" y="230"/>
                  </a:lnTo>
                  <a:lnTo>
                    <a:pt x="101" y="226"/>
                  </a:lnTo>
                  <a:lnTo>
                    <a:pt x="101" y="222"/>
                  </a:lnTo>
                  <a:lnTo>
                    <a:pt x="99" y="219"/>
                  </a:lnTo>
                  <a:lnTo>
                    <a:pt x="99" y="216"/>
                  </a:lnTo>
                  <a:lnTo>
                    <a:pt x="99" y="213"/>
                  </a:lnTo>
                  <a:lnTo>
                    <a:pt x="99" y="210"/>
                  </a:lnTo>
                  <a:lnTo>
                    <a:pt x="98" y="207"/>
                  </a:lnTo>
                  <a:lnTo>
                    <a:pt x="96" y="204"/>
                  </a:lnTo>
                  <a:lnTo>
                    <a:pt x="96" y="200"/>
                  </a:lnTo>
                  <a:lnTo>
                    <a:pt x="96" y="197"/>
                  </a:lnTo>
                  <a:lnTo>
                    <a:pt x="95" y="193"/>
                  </a:lnTo>
                  <a:lnTo>
                    <a:pt x="95" y="189"/>
                  </a:lnTo>
                  <a:lnTo>
                    <a:pt x="94" y="185"/>
                  </a:lnTo>
                  <a:lnTo>
                    <a:pt x="94" y="182"/>
                  </a:lnTo>
                  <a:lnTo>
                    <a:pt x="92" y="176"/>
                  </a:lnTo>
                  <a:lnTo>
                    <a:pt x="91" y="172"/>
                  </a:lnTo>
                  <a:lnTo>
                    <a:pt x="89" y="168"/>
                  </a:lnTo>
                  <a:lnTo>
                    <a:pt x="89" y="163"/>
                  </a:lnTo>
                  <a:lnTo>
                    <a:pt x="88" y="159"/>
                  </a:lnTo>
                  <a:lnTo>
                    <a:pt x="87" y="153"/>
                  </a:lnTo>
                  <a:lnTo>
                    <a:pt x="85" y="149"/>
                  </a:lnTo>
                  <a:lnTo>
                    <a:pt x="84" y="143"/>
                  </a:lnTo>
                  <a:lnTo>
                    <a:pt x="82" y="139"/>
                  </a:lnTo>
                  <a:lnTo>
                    <a:pt x="81" y="135"/>
                  </a:lnTo>
                  <a:lnTo>
                    <a:pt x="79" y="129"/>
                  </a:lnTo>
                  <a:lnTo>
                    <a:pt x="78" y="125"/>
                  </a:lnTo>
                  <a:lnTo>
                    <a:pt x="77" y="119"/>
                  </a:lnTo>
                  <a:lnTo>
                    <a:pt x="74" y="113"/>
                  </a:lnTo>
                  <a:lnTo>
                    <a:pt x="74" y="109"/>
                  </a:lnTo>
                  <a:lnTo>
                    <a:pt x="71" y="104"/>
                  </a:lnTo>
                  <a:lnTo>
                    <a:pt x="71" y="99"/>
                  </a:lnTo>
                  <a:lnTo>
                    <a:pt x="68" y="94"/>
                  </a:lnTo>
                  <a:lnTo>
                    <a:pt x="67" y="89"/>
                  </a:lnTo>
                  <a:lnTo>
                    <a:pt x="65" y="85"/>
                  </a:lnTo>
                  <a:lnTo>
                    <a:pt x="64" y="79"/>
                  </a:lnTo>
                  <a:lnTo>
                    <a:pt x="62" y="75"/>
                  </a:lnTo>
                  <a:lnTo>
                    <a:pt x="61" y="69"/>
                  </a:lnTo>
                  <a:lnTo>
                    <a:pt x="58" y="65"/>
                  </a:lnTo>
                  <a:lnTo>
                    <a:pt x="57" y="61"/>
                  </a:lnTo>
                  <a:lnTo>
                    <a:pt x="55" y="57"/>
                  </a:lnTo>
                  <a:lnTo>
                    <a:pt x="54" y="52"/>
                  </a:lnTo>
                  <a:lnTo>
                    <a:pt x="52" y="48"/>
                  </a:lnTo>
                  <a:lnTo>
                    <a:pt x="50" y="44"/>
                  </a:lnTo>
                  <a:lnTo>
                    <a:pt x="48" y="38"/>
                  </a:lnTo>
                  <a:lnTo>
                    <a:pt x="45" y="35"/>
                  </a:lnTo>
                  <a:lnTo>
                    <a:pt x="44" y="31"/>
                  </a:lnTo>
                  <a:lnTo>
                    <a:pt x="42" y="28"/>
                  </a:lnTo>
                  <a:lnTo>
                    <a:pt x="41" y="25"/>
                  </a:lnTo>
                  <a:lnTo>
                    <a:pt x="40" y="22"/>
                  </a:lnTo>
                  <a:lnTo>
                    <a:pt x="38" y="20"/>
                  </a:lnTo>
                  <a:lnTo>
                    <a:pt x="37" y="17"/>
                  </a:lnTo>
                  <a:lnTo>
                    <a:pt x="34" y="14"/>
                  </a:lnTo>
                  <a:lnTo>
                    <a:pt x="34" y="10"/>
                  </a:lnTo>
                  <a:lnTo>
                    <a:pt x="31" y="8"/>
                  </a:lnTo>
                  <a:lnTo>
                    <a:pt x="28" y="4"/>
                  </a:lnTo>
                  <a:lnTo>
                    <a:pt x="27" y="3"/>
                  </a:lnTo>
                  <a:lnTo>
                    <a:pt x="20" y="0"/>
                  </a:lnTo>
                  <a:lnTo>
                    <a:pt x="15" y="3"/>
                  </a:lnTo>
                  <a:lnTo>
                    <a:pt x="11" y="5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3" y="17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1"/>
                  </a:lnTo>
                  <a:lnTo>
                    <a:pt x="0" y="34"/>
                  </a:lnTo>
                  <a:lnTo>
                    <a:pt x="0" y="35"/>
                  </a:lnTo>
                  <a:lnTo>
                    <a:pt x="0" y="38"/>
                  </a:lnTo>
                  <a:lnTo>
                    <a:pt x="1" y="42"/>
                  </a:lnTo>
                  <a:lnTo>
                    <a:pt x="3" y="45"/>
                  </a:lnTo>
                  <a:lnTo>
                    <a:pt x="3" y="48"/>
                  </a:lnTo>
                  <a:lnTo>
                    <a:pt x="4" y="51"/>
                  </a:lnTo>
                  <a:lnTo>
                    <a:pt x="6" y="57"/>
                  </a:lnTo>
                  <a:lnTo>
                    <a:pt x="7" y="59"/>
                  </a:lnTo>
                  <a:lnTo>
                    <a:pt x="8" y="65"/>
                  </a:lnTo>
                  <a:lnTo>
                    <a:pt x="10" y="69"/>
                  </a:lnTo>
                  <a:lnTo>
                    <a:pt x="11" y="75"/>
                  </a:lnTo>
                  <a:lnTo>
                    <a:pt x="11" y="78"/>
                  </a:lnTo>
                  <a:lnTo>
                    <a:pt x="13" y="79"/>
                  </a:lnTo>
                  <a:lnTo>
                    <a:pt x="13" y="82"/>
                  </a:lnTo>
                  <a:lnTo>
                    <a:pt x="14" y="85"/>
                  </a:lnTo>
                  <a:lnTo>
                    <a:pt x="14" y="88"/>
                  </a:lnTo>
                  <a:lnTo>
                    <a:pt x="15" y="91"/>
                  </a:lnTo>
                  <a:lnTo>
                    <a:pt x="15" y="95"/>
                  </a:lnTo>
                  <a:lnTo>
                    <a:pt x="18" y="99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1" name="Freeform 15"/>
            <p:cNvSpPr>
              <a:spLocks/>
            </p:cNvSpPr>
            <p:nvPr/>
          </p:nvSpPr>
          <p:spPr bwMode="auto">
            <a:xfrm>
              <a:off x="1899" y="1341"/>
              <a:ext cx="50" cy="73"/>
            </a:xfrm>
            <a:custGeom>
              <a:avLst/>
              <a:gdLst>
                <a:gd name="T0" fmla="*/ 0 w 151"/>
                <a:gd name="T1" fmla="*/ 8 h 219"/>
                <a:gd name="T2" fmla="*/ 1 w 151"/>
                <a:gd name="T3" fmla="*/ 9 h 219"/>
                <a:gd name="T4" fmla="*/ 1 w 151"/>
                <a:gd name="T5" fmla="*/ 10 h 219"/>
                <a:gd name="T6" fmla="*/ 2 w 151"/>
                <a:gd name="T7" fmla="*/ 12 h 219"/>
                <a:gd name="T8" fmla="*/ 3 w 151"/>
                <a:gd name="T9" fmla="*/ 14 h 219"/>
                <a:gd name="T10" fmla="*/ 4 w 151"/>
                <a:gd name="T11" fmla="*/ 15 h 219"/>
                <a:gd name="T12" fmla="*/ 4 w 151"/>
                <a:gd name="T13" fmla="*/ 16 h 219"/>
                <a:gd name="T14" fmla="*/ 5 w 151"/>
                <a:gd name="T15" fmla="*/ 18 h 219"/>
                <a:gd name="T16" fmla="*/ 6 w 151"/>
                <a:gd name="T17" fmla="*/ 20 h 219"/>
                <a:gd name="T18" fmla="*/ 7 w 151"/>
                <a:gd name="T19" fmla="*/ 21 h 219"/>
                <a:gd name="T20" fmla="*/ 8 w 151"/>
                <a:gd name="T21" fmla="*/ 22 h 219"/>
                <a:gd name="T22" fmla="*/ 9 w 151"/>
                <a:gd name="T23" fmla="*/ 23 h 219"/>
                <a:gd name="T24" fmla="*/ 11 w 151"/>
                <a:gd name="T25" fmla="*/ 23 h 219"/>
                <a:gd name="T26" fmla="*/ 12 w 151"/>
                <a:gd name="T27" fmla="*/ 24 h 219"/>
                <a:gd name="T28" fmla="*/ 13 w 151"/>
                <a:gd name="T29" fmla="*/ 24 h 219"/>
                <a:gd name="T30" fmla="*/ 14 w 151"/>
                <a:gd name="T31" fmla="*/ 24 h 219"/>
                <a:gd name="T32" fmla="*/ 15 w 151"/>
                <a:gd name="T33" fmla="*/ 24 h 219"/>
                <a:gd name="T34" fmla="*/ 16 w 151"/>
                <a:gd name="T35" fmla="*/ 24 h 219"/>
                <a:gd name="T36" fmla="*/ 17 w 151"/>
                <a:gd name="T37" fmla="*/ 22 h 219"/>
                <a:gd name="T38" fmla="*/ 16 w 151"/>
                <a:gd name="T39" fmla="*/ 21 h 219"/>
                <a:gd name="T40" fmla="*/ 15 w 151"/>
                <a:gd name="T41" fmla="*/ 20 h 219"/>
                <a:gd name="T42" fmla="*/ 15 w 151"/>
                <a:gd name="T43" fmla="*/ 19 h 219"/>
                <a:gd name="T44" fmla="*/ 14 w 151"/>
                <a:gd name="T45" fmla="*/ 18 h 219"/>
                <a:gd name="T46" fmla="*/ 13 w 151"/>
                <a:gd name="T47" fmla="*/ 17 h 219"/>
                <a:gd name="T48" fmla="*/ 13 w 151"/>
                <a:gd name="T49" fmla="*/ 16 h 219"/>
                <a:gd name="T50" fmla="*/ 12 w 151"/>
                <a:gd name="T51" fmla="*/ 14 h 219"/>
                <a:gd name="T52" fmla="*/ 11 w 151"/>
                <a:gd name="T53" fmla="*/ 13 h 219"/>
                <a:gd name="T54" fmla="*/ 11 w 151"/>
                <a:gd name="T55" fmla="*/ 12 h 219"/>
                <a:gd name="T56" fmla="*/ 10 w 151"/>
                <a:gd name="T57" fmla="*/ 10 h 219"/>
                <a:gd name="T58" fmla="*/ 9 w 151"/>
                <a:gd name="T59" fmla="*/ 9 h 219"/>
                <a:gd name="T60" fmla="*/ 9 w 151"/>
                <a:gd name="T61" fmla="*/ 7 h 219"/>
                <a:gd name="T62" fmla="*/ 8 w 151"/>
                <a:gd name="T63" fmla="*/ 6 h 219"/>
                <a:gd name="T64" fmla="*/ 7 w 151"/>
                <a:gd name="T65" fmla="*/ 5 h 219"/>
                <a:gd name="T66" fmla="*/ 7 w 151"/>
                <a:gd name="T67" fmla="*/ 4 h 219"/>
                <a:gd name="T68" fmla="*/ 6 w 151"/>
                <a:gd name="T69" fmla="*/ 3 h 219"/>
                <a:gd name="T70" fmla="*/ 5 w 151"/>
                <a:gd name="T71" fmla="*/ 2 h 219"/>
                <a:gd name="T72" fmla="*/ 4 w 151"/>
                <a:gd name="T73" fmla="*/ 0 h 219"/>
                <a:gd name="T74" fmla="*/ 3 w 151"/>
                <a:gd name="T75" fmla="*/ 0 h 219"/>
                <a:gd name="T76" fmla="*/ 2 w 151"/>
                <a:gd name="T77" fmla="*/ 1 h 219"/>
                <a:gd name="T78" fmla="*/ 1 w 151"/>
                <a:gd name="T79" fmla="*/ 2 h 219"/>
                <a:gd name="T80" fmla="*/ 1 w 151"/>
                <a:gd name="T81" fmla="*/ 3 h 219"/>
                <a:gd name="T82" fmla="*/ 0 w 151"/>
                <a:gd name="T83" fmla="*/ 5 h 219"/>
                <a:gd name="T84" fmla="*/ 0 w 151"/>
                <a:gd name="T85" fmla="*/ 6 h 219"/>
                <a:gd name="T86" fmla="*/ 0 w 151"/>
                <a:gd name="T87" fmla="*/ 7 h 21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51" h="219">
                  <a:moveTo>
                    <a:pt x="2" y="66"/>
                  </a:moveTo>
                  <a:lnTo>
                    <a:pt x="2" y="67"/>
                  </a:lnTo>
                  <a:lnTo>
                    <a:pt x="3" y="70"/>
                  </a:lnTo>
                  <a:lnTo>
                    <a:pt x="5" y="74"/>
                  </a:lnTo>
                  <a:lnTo>
                    <a:pt x="5" y="77"/>
                  </a:lnTo>
                  <a:lnTo>
                    <a:pt x="8" y="80"/>
                  </a:lnTo>
                  <a:lnTo>
                    <a:pt x="9" y="85"/>
                  </a:lnTo>
                  <a:lnTo>
                    <a:pt x="10" y="90"/>
                  </a:lnTo>
                  <a:lnTo>
                    <a:pt x="13" y="94"/>
                  </a:lnTo>
                  <a:lnTo>
                    <a:pt x="13" y="98"/>
                  </a:lnTo>
                  <a:lnTo>
                    <a:pt x="16" y="103"/>
                  </a:lnTo>
                  <a:lnTo>
                    <a:pt x="19" y="108"/>
                  </a:lnTo>
                  <a:lnTo>
                    <a:pt x="22" y="114"/>
                  </a:lnTo>
                  <a:lnTo>
                    <a:pt x="25" y="118"/>
                  </a:lnTo>
                  <a:lnTo>
                    <a:pt x="27" y="124"/>
                  </a:lnTo>
                  <a:lnTo>
                    <a:pt x="29" y="127"/>
                  </a:lnTo>
                  <a:lnTo>
                    <a:pt x="30" y="130"/>
                  </a:lnTo>
                  <a:lnTo>
                    <a:pt x="32" y="132"/>
                  </a:lnTo>
                  <a:lnTo>
                    <a:pt x="33" y="135"/>
                  </a:lnTo>
                  <a:lnTo>
                    <a:pt x="36" y="139"/>
                  </a:lnTo>
                  <a:lnTo>
                    <a:pt x="39" y="145"/>
                  </a:lnTo>
                  <a:lnTo>
                    <a:pt x="42" y="151"/>
                  </a:lnTo>
                  <a:lnTo>
                    <a:pt x="44" y="157"/>
                  </a:lnTo>
                  <a:lnTo>
                    <a:pt x="47" y="161"/>
                  </a:lnTo>
                  <a:lnTo>
                    <a:pt x="52" y="167"/>
                  </a:lnTo>
                  <a:lnTo>
                    <a:pt x="54" y="171"/>
                  </a:lnTo>
                  <a:lnTo>
                    <a:pt x="57" y="176"/>
                  </a:lnTo>
                  <a:lnTo>
                    <a:pt x="60" y="179"/>
                  </a:lnTo>
                  <a:lnTo>
                    <a:pt x="63" y="185"/>
                  </a:lnTo>
                  <a:lnTo>
                    <a:pt x="66" y="188"/>
                  </a:lnTo>
                  <a:lnTo>
                    <a:pt x="70" y="192"/>
                  </a:lnTo>
                  <a:lnTo>
                    <a:pt x="73" y="195"/>
                  </a:lnTo>
                  <a:lnTo>
                    <a:pt x="76" y="198"/>
                  </a:lnTo>
                  <a:lnTo>
                    <a:pt x="80" y="202"/>
                  </a:lnTo>
                  <a:lnTo>
                    <a:pt x="83" y="205"/>
                  </a:lnTo>
                  <a:lnTo>
                    <a:pt x="86" y="205"/>
                  </a:lnTo>
                  <a:lnTo>
                    <a:pt x="89" y="208"/>
                  </a:lnTo>
                  <a:lnTo>
                    <a:pt x="91" y="209"/>
                  </a:lnTo>
                  <a:lnTo>
                    <a:pt x="96" y="211"/>
                  </a:lnTo>
                  <a:lnTo>
                    <a:pt x="98" y="212"/>
                  </a:lnTo>
                  <a:lnTo>
                    <a:pt x="103" y="213"/>
                  </a:lnTo>
                  <a:lnTo>
                    <a:pt x="106" y="215"/>
                  </a:lnTo>
                  <a:lnTo>
                    <a:pt x="110" y="216"/>
                  </a:lnTo>
                  <a:lnTo>
                    <a:pt x="113" y="216"/>
                  </a:lnTo>
                  <a:lnTo>
                    <a:pt x="117" y="218"/>
                  </a:lnTo>
                  <a:lnTo>
                    <a:pt x="120" y="218"/>
                  </a:lnTo>
                  <a:lnTo>
                    <a:pt x="123" y="219"/>
                  </a:lnTo>
                  <a:lnTo>
                    <a:pt x="125" y="219"/>
                  </a:lnTo>
                  <a:lnTo>
                    <a:pt x="128" y="219"/>
                  </a:lnTo>
                  <a:lnTo>
                    <a:pt x="133" y="219"/>
                  </a:lnTo>
                  <a:lnTo>
                    <a:pt x="135" y="219"/>
                  </a:lnTo>
                  <a:lnTo>
                    <a:pt x="141" y="218"/>
                  </a:lnTo>
                  <a:lnTo>
                    <a:pt x="145" y="216"/>
                  </a:lnTo>
                  <a:lnTo>
                    <a:pt x="148" y="213"/>
                  </a:lnTo>
                  <a:lnTo>
                    <a:pt x="150" y="211"/>
                  </a:lnTo>
                  <a:lnTo>
                    <a:pt x="151" y="205"/>
                  </a:lnTo>
                  <a:lnTo>
                    <a:pt x="150" y="202"/>
                  </a:lnTo>
                  <a:lnTo>
                    <a:pt x="150" y="198"/>
                  </a:lnTo>
                  <a:lnTo>
                    <a:pt x="147" y="195"/>
                  </a:lnTo>
                  <a:lnTo>
                    <a:pt x="145" y="192"/>
                  </a:lnTo>
                  <a:lnTo>
                    <a:pt x="144" y="189"/>
                  </a:lnTo>
                  <a:lnTo>
                    <a:pt x="141" y="185"/>
                  </a:lnTo>
                  <a:lnTo>
                    <a:pt x="137" y="181"/>
                  </a:lnTo>
                  <a:lnTo>
                    <a:pt x="135" y="178"/>
                  </a:lnTo>
                  <a:lnTo>
                    <a:pt x="134" y="175"/>
                  </a:lnTo>
                  <a:lnTo>
                    <a:pt x="133" y="172"/>
                  </a:lnTo>
                  <a:lnTo>
                    <a:pt x="131" y="169"/>
                  </a:lnTo>
                  <a:lnTo>
                    <a:pt x="128" y="167"/>
                  </a:lnTo>
                  <a:lnTo>
                    <a:pt x="127" y="164"/>
                  </a:lnTo>
                  <a:lnTo>
                    <a:pt x="125" y="159"/>
                  </a:lnTo>
                  <a:lnTo>
                    <a:pt x="123" y="157"/>
                  </a:lnTo>
                  <a:lnTo>
                    <a:pt x="121" y="152"/>
                  </a:lnTo>
                  <a:lnTo>
                    <a:pt x="120" y="149"/>
                  </a:lnTo>
                  <a:lnTo>
                    <a:pt x="118" y="145"/>
                  </a:lnTo>
                  <a:lnTo>
                    <a:pt x="117" y="141"/>
                  </a:lnTo>
                  <a:lnTo>
                    <a:pt x="114" y="138"/>
                  </a:lnTo>
                  <a:lnTo>
                    <a:pt x="113" y="134"/>
                  </a:lnTo>
                  <a:lnTo>
                    <a:pt x="110" y="130"/>
                  </a:lnTo>
                  <a:lnTo>
                    <a:pt x="108" y="125"/>
                  </a:lnTo>
                  <a:lnTo>
                    <a:pt x="106" y="121"/>
                  </a:lnTo>
                  <a:lnTo>
                    <a:pt x="104" y="117"/>
                  </a:lnTo>
                  <a:lnTo>
                    <a:pt x="101" y="112"/>
                  </a:lnTo>
                  <a:lnTo>
                    <a:pt x="100" y="108"/>
                  </a:lnTo>
                  <a:lnTo>
                    <a:pt x="97" y="104"/>
                  </a:lnTo>
                  <a:lnTo>
                    <a:pt x="96" y="101"/>
                  </a:lnTo>
                  <a:lnTo>
                    <a:pt x="94" y="95"/>
                  </a:lnTo>
                  <a:lnTo>
                    <a:pt x="91" y="93"/>
                  </a:lnTo>
                  <a:lnTo>
                    <a:pt x="89" y="87"/>
                  </a:lnTo>
                  <a:lnTo>
                    <a:pt x="89" y="83"/>
                  </a:lnTo>
                  <a:lnTo>
                    <a:pt x="86" y="78"/>
                  </a:lnTo>
                  <a:lnTo>
                    <a:pt x="83" y="75"/>
                  </a:lnTo>
                  <a:lnTo>
                    <a:pt x="81" y="71"/>
                  </a:lnTo>
                  <a:lnTo>
                    <a:pt x="80" y="67"/>
                  </a:lnTo>
                  <a:lnTo>
                    <a:pt x="76" y="61"/>
                  </a:lnTo>
                  <a:lnTo>
                    <a:pt x="74" y="58"/>
                  </a:lnTo>
                  <a:lnTo>
                    <a:pt x="73" y="54"/>
                  </a:lnTo>
                  <a:lnTo>
                    <a:pt x="71" y="51"/>
                  </a:lnTo>
                  <a:lnTo>
                    <a:pt x="69" y="47"/>
                  </a:lnTo>
                  <a:lnTo>
                    <a:pt x="67" y="44"/>
                  </a:lnTo>
                  <a:lnTo>
                    <a:pt x="64" y="40"/>
                  </a:lnTo>
                  <a:lnTo>
                    <a:pt x="63" y="36"/>
                  </a:lnTo>
                  <a:lnTo>
                    <a:pt x="60" y="33"/>
                  </a:lnTo>
                  <a:lnTo>
                    <a:pt x="59" y="30"/>
                  </a:lnTo>
                  <a:lnTo>
                    <a:pt x="57" y="27"/>
                  </a:lnTo>
                  <a:lnTo>
                    <a:pt x="54" y="24"/>
                  </a:lnTo>
                  <a:lnTo>
                    <a:pt x="53" y="21"/>
                  </a:lnTo>
                  <a:lnTo>
                    <a:pt x="52" y="20"/>
                  </a:lnTo>
                  <a:lnTo>
                    <a:pt x="47" y="14"/>
                  </a:lnTo>
                  <a:lnTo>
                    <a:pt x="44" y="9"/>
                  </a:lnTo>
                  <a:lnTo>
                    <a:pt x="42" y="6"/>
                  </a:lnTo>
                  <a:lnTo>
                    <a:pt x="39" y="3"/>
                  </a:lnTo>
                  <a:lnTo>
                    <a:pt x="36" y="2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9" y="2"/>
                  </a:lnTo>
                  <a:lnTo>
                    <a:pt x="25" y="4"/>
                  </a:lnTo>
                  <a:lnTo>
                    <a:pt x="19" y="7"/>
                  </a:lnTo>
                  <a:lnTo>
                    <a:pt x="16" y="9"/>
                  </a:lnTo>
                  <a:lnTo>
                    <a:pt x="13" y="14"/>
                  </a:lnTo>
                  <a:lnTo>
                    <a:pt x="10" y="17"/>
                  </a:lnTo>
                  <a:lnTo>
                    <a:pt x="8" y="20"/>
                  </a:lnTo>
                  <a:lnTo>
                    <a:pt x="5" y="24"/>
                  </a:lnTo>
                  <a:lnTo>
                    <a:pt x="5" y="29"/>
                  </a:lnTo>
                  <a:lnTo>
                    <a:pt x="2" y="33"/>
                  </a:lnTo>
                  <a:lnTo>
                    <a:pt x="2" y="36"/>
                  </a:lnTo>
                  <a:lnTo>
                    <a:pt x="0" y="41"/>
                  </a:lnTo>
                  <a:lnTo>
                    <a:pt x="0" y="46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2" y="60"/>
                  </a:lnTo>
                  <a:lnTo>
                    <a:pt x="2" y="6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453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5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5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5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5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443" grpId="0" build="p"/>
      <p:bldP spid="445445" grpId="0"/>
      <p:bldP spid="4454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7772400" cy="990600"/>
          </a:xfrm>
        </p:spPr>
        <p:txBody>
          <a:bodyPr/>
          <a:lstStyle/>
          <a:p>
            <a:r>
              <a:rPr lang="en-US" dirty="0"/>
              <a:t>Typical Linux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943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Disabling and Enabling Interrupts on the Linux Kernel: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>
                <a:latin typeface="Courier" pitchFamily="49" charset="0"/>
              </a:rPr>
              <a:t>local_irq_disable</a:t>
            </a:r>
            <a:r>
              <a:rPr lang="en-US" dirty="0">
                <a:latin typeface="Courier" pitchFamily="49" charset="0"/>
              </a:rPr>
              <a:t>();</a:t>
            </a:r>
            <a:br>
              <a:rPr lang="en-US" dirty="0">
                <a:latin typeface="Courier" pitchFamily="49" charset="0"/>
              </a:rPr>
            </a:br>
            <a:r>
              <a:rPr lang="en-US" dirty="0">
                <a:latin typeface="Courier" pitchFamily="49" charset="0"/>
              </a:rPr>
              <a:t>	/* interrupts are disabled ... */</a:t>
            </a:r>
            <a:br>
              <a:rPr lang="en-US" dirty="0">
                <a:latin typeface="Courier" pitchFamily="49" charset="0"/>
              </a:rPr>
            </a:br>
            <a:r>
              <a:rPr lang="en-US" dirty="0">
                <a:latin typeface="Courier" pitchFamily="49" charset="0"/>
              </a:rPr>
              <a:t>	</a:t>
            </a:r>
            <a:r>
              <a:rPr lang="en-US" dirty="0" err="1">
                <a:latin typeface="Courier" pitchFamily="49" charset="0"/>
              </a:rPr>
              <a:t>local_irq_enable</a:t>
            </a:r>
            <a:r>
              <a:rPr lang="en-US" dirty="0">
                <a:latin typeface="Courier" pitchFamily="49" charset="0"/>
              </a:rPr>
              <a:t>();</a:t>
            </a:r>
          </a:p>
          <a:p>
            <a:pPr lvl="1"/>
            <a:r>
              <a:rPr lang="en-US" dirty="0"/>
              <a:t>These operations often single assembly instructions</a:t>
            </a:r>
          </a:p>
          <a:p>
            <a:pPr lvl="2"/>
            <a:r>
              <a:rPr lang="en-US" dirty="0"/>
              <a:t>The </a:t>
            </a:r>
            <a:r>
              <a:rPr lang="en-US" i="1" dirty="0"/>
              <a:t>only</a:t>
            </a:r>
            <a:r>
              <a:rPr lang="en-US" dirty="0"/>
              <a:t> work for local processor!</a:t>
            </a:r>
          </a:p>
          <a:p>
            <a:pPr lvl="2"/>
            <a:r>
              <a:rPr lang="en-US" dirty="0"/>
              <a:t>If competing with another processor, but use other form of synchronization</a:t>
            </a:r>
          </a:p>
          <a:p>
            <a:pPr lvl="1"/>
            <a:r>
              <a:rPr lang="en-US" dirty="0"/>
              <a:t>Dangerous if called when interrupts already disabled</a:t>
            </a:r>
          </a:p>
          <a:p>
            <a:pPr lvl="2"/>
            <a:r>
              <a:rPr lang="en-US" dirty="0"/>
              <a:t>Then, when you code </a:t>
            </a:r>
            <a:r>
              <a:rPr lang="en-US" dirty="0" err="1"/>
              <a:t>reenables</a:t>
            </a:r>
            <a:r>
              <a:rPr lang="en-US" dirty="0"/>
              <a:t>, you will change semantics</a:t>
            </a:r>
          </a:p>
          <a:p>
            <a:r>
              <a:rPr lang="en-US" dirty="0"/>
              <a:t>Saving and restoring interrupt state first: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latin typeface="Courier" pitchFamily="49" charset="0"/>
              </a:rPr>
              <a:t>unsigned long flags;</a:t>
            </a:r>
            <a:br>
              <a:rPr lang="en-US" dirty="0">
                <a:latin typeface="Courier" pitchFamily="49" charset="0"/>
              </a:rPr>
            </a:br>
            <a:br>
              <a:rPr lang="en-US" dirty="0">
                <a:latin typeface="Courier" pitchFamily="49" charset="0"/>
              </a:rPr>
            </a:br>
            <a:r>
              <a:rPr lang="en-US" dirty="0">
                <a:latin typeface="Courier" pitchFamily="49" charset="0"/>
              </a:rPr>
              <a:t>	</a:t>
            </a:r>
            <a:r>
              <a:rPr lang="en-US" dirty="0" err="1">
                <a:latin typeface="Courier" pitchFamily="49" charset="0"/>
              </a:rPr>
              <a:t>local_irq_save</a:t>
            </a:r>
            <a:r>
              <a:rPr lang="en-US" dirty="0">
                <a:latin typeface="Courier" pitchFamily="49" charset="0"/>
              </a:rPr>
              <a:t>(flags);     // Save state</a:t>
            </a:r>
            <a:br>
              <a:rPr lang="en-US" dirty="0">
                <a:latin typeface="Courier" pitchFamily="49" charset="0"/>
              </a:rPr>
            </a:br>
            <a:r>
              <a:rPr lang="en-US" dirty="0">
                <a:latin typeface="Courier" pitchFamily="49" charset="0"/>
              </a:rPr>
              <a:t>	/* Do whatever, including disable/enable*/</a:t>
            </a:r>
            <a:br>
              <a:rPr lang="en-US" dirty="0">
                <a:latin typeface="Courier" pitchFamily="49" charset="0"/>
              </a:rPr>
            </a:br>
            <a:r>
              <a:rPr lang="en-US" dirty="0">
                <a:latin typeface="Courier" pitchFamily="49" charset="0"/>
              </a:rPr>
              <a:t>	</a:t>
            </a:r>
            <a:r>
              <a:rPr lang="en-US" dirty="0" err="1">
                <a:latin typeface="Courier" pitchFamily="49" charset="0"/>
              </a:rPr>
              <a:t>local_irq_restore</a:t>
            </a:r>
            <a:r>
              <a:rPr lang="en-US" dirty="0">
                <a:latin typeface="Courier" pitchFamily="49" charset="0"/>
              </a:rPr>
              <a:t>(flags);  // Restore</a:t>
            </a:r>
            <a:endParaRPr lang="en-US" dirty="0"/>
          </a:p>
          <a:p>
            <a:r>
              <a:rPr lang="en-US" dirty="0"/>
              <a:t>State of the system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>
                <a:latin typeface="Courier" pitchFamily="49" charset="0"/>
              </a:rPr>
              <a:t>in_interrupt</a:t>
            </a:r>
            <a:r>
              <a:rPr lang="en-US" dirty="0">
                <a:latin typeface="Courier" pitchFamily="49" charset="0"/>
              </a:rPr>
              <a:t>();	// In handler or bottom half</a:t>
            </a:r>
            <a:br>
              <a:rPr lang="en-US" dirty="0">
                <a:latin typeface="Courier" pitchFamily="49" charset="0"/>
              </a:rPr>
            </a:br>
            <a:r>
              <a:rPr lang="en-US" dirty="0">
                <a:latin typeface="Courier" pitchFamily="49" charset="0"/>
              </a:rPr>
              <a:t>	</a:t>
            </a:r>
            <a:r>
              <a:rPr lang="en-US" dirty="0" err="1">
                <a:latin typeface="Courier" pitchFamily="49" charset="0"/>
              </a:rPr>
              <a:t>in_irq</a:t>
            </a:r>
            <a:r>
              <a:rPr lang="en-US" dirty="0">
                <a:latin typeface="Courier" pitchFamily="49" charset="0"/>
              </a:rPr>
              <a:t>();		// Specifically in handler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431372"/>
      </p:ext>
    </p:extLst>
  </p:cSld>
  <p:clrMapOvr>
    <a:masterClrMapping/>
  </p:clrMapOvr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Designs\Blueprint.pot</Template>
  <TotalTime>56570</TotalTime>
  <Words>5894</Words>
  <Application>Microsoft Office PowerPoint</Application>
  <PresentationFormat>全屏显示(4:3)</PresentationFormat>
  <Paragraphs>546</Paragraphs>
  <Slides>45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3" baseType="lpstr">
      <vt:lpstr>Courier</vt:lpstr>
      <vt:lpstr>Arial</vt:lpstr>
      <vt:lpstr>Comic Sans MS</vt:lpstr>
      <vt:lpstr>Courier New</vt:lpstr>
      <vt:lpstr>Tahoma</vt:lpstr>
      <vt:lpstr>Times New Roman</vt:lpstr>
      <vt:lpstr>Wingdings</vt:lpstr>
      <vt:lpstr>Blueprint</vt:lpstr>
      <vt:lpstr>Synchronization</vt:lpstr>
      <vt:lpstr>Atomic Operations</vt:lpstr>
      <vt:lpstr>Using Locks for Synchronization</vt:lpstr>
      <vt:lpstr>Using Locks to Protect Shared Variable</vt:lpstr>
      <vt:lpstr>Review: Ways of entering the kernel/ changing the flow of control</vt:lpstr>
      <vt:lpstr>Recall: Network Interrupt</vt:lpstr>
      <vt:lpstr>Naïve use of Interrupt Enable/Disable</vt:lpstr>
      <vt:lpstr>Implementation of Locks by Disabling Interrupts?</vt:lpstr>
      <vt:lpstr>Typical Linux Interfaces</vt:lpstr>
      <vt:lpstr>Linux Interrupt control (Con’t)</vt:lpstr>
      <vt:lpstr>How to implement locks? Atomic Read-Modify-Write instructions</vt:lpstr>
      <vt:lpstr>Atomic Instructions</vt:lpstr>
      <vt:lpstr>Implementing Locks with test&amp;set: Spin Lock</vt:lpstr>
      <vt:lpstr>Better Locks using test&amp;set</vt:lpstr>
      <vt:lpstr>Using of Compare&amp;Swap for queues </vt:lpstr>
      <vt:lpstr>Portable Atomic operations in Linux</vt:lpstr>
      <vt:lpstr>Portable bit operations in Linux</vt:lpstr>
      <vt:lpstr>Portable Locking constructs in Linux</vt:lpstr>
      <vt:lpstr>Locks (Mutexes) in POSIX Threads</vt:lpstr>
      <vt:lpstr>Mellor-Crummey-Scott Lock</vt:lpstr>
      <vt:lpstr>Mellor-Crummey-Scott Lock (con’t)</vt:lpstr>
      <vt:lpstr>Mellor-Crummey-Scott Lock (Con’t)</vt:lpstr>
      <vt:lpstr>Comparison between options</vt:lpstr>
      <vt:lpstr>Reactive Locks</vt:lpstr>
      <vt:lpstr>Higher-level Primitives than Locks</vt:lpstr>
      <vt:lpstr>Recall: Semaphores</vt:lpstr>
      <vt:lpstr>Semaphores Like Integers Except</vt:lpstr>
      <vt:lpstr>Two Uses of Semaphores</vt:lpstr>
      <vt:lpstr>Producer-Consumer with a Bounded Buffer</vt:lpstr>
      <vt:lpstr>Full Solution to Bounded Buffer</vt:lpstr>
      <vt:lpstr>Portable Semaphores in Linux</vt:lpstr>
      <vt:lpstr>Portable (native) mutexes in Linux</vt:lpstr>
      <vt:lpstr>Alternative: Completion Patterns</vt:lpstr>
      <vt:lpstr>Review: Definition of Monitor</vt:lpstr>
      <vt:lpstr>Review: Programming with Monitors</vt:lpstr>
      <vt:lpstr>Readers/Writers Problem</vt:lpstr>
      <vt:lpstr>Basic Readers/Writers Solution</vt:lpstr>
      <vt:lpstr>Code for a Reader</vt:lpstr>
      <vt:lpstr>Code for a Writer</vt:lpstr>
      <vt:lpstr>C-Language Support for Synchronization</vt:lpstr>
      <vt:lpstr>C++ Language Support for Synchronization (con’t)</vt:lpstr>
      <vt:lpstr>Problem: Busy-Waiting for Lock</vt:lpstr>
      <vt:lpstr>Busy-wait vs Blocking</vt:lpstr>
      <vt:lpstr>What about barriers?</vt:lpstr>
      <vt:lpstr>Summary (Synchronization)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and the Impossibility of Realizable Ideal Functionality</dc:title>
  <dc:creator>Ante Derek</dc:creator>
  <cp:lastModifiedBy>Song Li</cp:lastModifiedBy>
  <cp:revision>7036</cp:revision>
  <cp:lastPrinted>1998-03-10T18:42:22Z</cp:lastPrinted>
  <dcterms:created xsi:type="dcterms:W3CDTF">1997-09-07T20:51:32Z</dcterms:created>
  <dcterms:modified xsi:type="dcterms:W3CDTF">2023-11-12T08:10:57Z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2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1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C:\Documents\cs242\notes\web-slides</vt:lpwstr>
  </property>
</Properties>
</file>